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0" r:id="rId6"/>
    <p:sldId id="259" r:id="rId7"/>
    <p:sldId id="294" r:id="rId8"/>
    <p:sldId id="261" r:id="rId9"/>
    <p:sldId id="262" r:id="rId10"/>
    <p:sldId id="263" r:id="rId11"/>
    <p:sldId id="264" r:id="rId12"/>
    <p:sldId id="277" r:id="rId13"/>
    <p:sldId id="285" r:id="rId14"/>
    <p:sldId id="278" r:id="rId15"/>
    <p:sldId id="293" r:id="rId16"/>
    <p:sldId id="279" r:id="rId17"/>
    <p:sldId id="265" r:id="rId18"/>
    <p:sldId id="266" r:id="rId19"/>
    <p:sldId id="267" r:id="rId20"/>
    <p:sldId id="268" r:id="rId21"/>
    <p:sldId id="269" r:id="rId22"/>
    <p:sldId id="280" r:id="rId23"/>
    <p:sldId id="286" r:id="rId24"/>
    <p:sldId id="281" r:id="rId25"/>
    <p:sldId id="282" r:id="rId26"/>
    <p:sldId id="283" r:id="rId27"/>
    <p:sldId id="270" r:id="rId28"/>
    <p:sldId id="271" r:id="rId29"/>
    <p:sldId id="287" r:id="rId30"/>
    <p:sldId id="288" r:id="rId31"/>
    <p:sldId id="292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84A8-E795-47D1-AF42-330FD5790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93A20-85EA-4DB8-B531-A7B6EAC15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B6BE-D3EB-4C1A-A991-FE1CAD24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A937A-0FA6-4877-A6A9-B1952C8D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DDEF2-B722-4DE4-8A3A-5FA16AB5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3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C8FC-FCDB-49CF-86F6-4347F911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C93EA-A0B9-4C31-865F-DCE7594D6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2CE47-2238-4ED7-9847-8009C7CD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FFA2-DCE8-4E30-A281-FB2B6CE2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A4873-2CF3-4676-84B3-4F018443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7888C-7FB7-48C8-9BE0-5AC6D6654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DE642-D709-438A-9038-D14304788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8266F-2737-45BB-886F-4118830F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D5021-8318-43DC-96B9-DF6A9892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3EF2-A165-407D-9380-B65FE0C7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9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028F-702A-49E0-8FC5-8957AC9B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1EFA-D73C-4C32-8D8B-1E1C744A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C1BBD-81B2-4883-BB18-40576104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80A87-A7F1-4B9C-9D9D-DC347C85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42BCC-56A9-413D-B6C3-6ADB4478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97CB-D217-42A5-BE6C-521BD184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B4FB0-79DE-4490-BD1E-1964EB81B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E6A70-018A-4C7F-95EB-53013100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6F9F4-B553-41E2-9A3E-9AF81C3A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A524D-4999-498E-9237-35833F0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8D8B-0B14-4E8B-A7E4-E2D0B8F2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FD0B-2FEC-46F6-AE2B-4F36F7F80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D590E-ABD2-4BA5-BA4E-BA6A26064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A3BA3-F896-4107-AD7D-A211976E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BDDE1-5F2F-46EA-961E-19089731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3344F-5302-4B23-BCDF-315DD056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0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E737-E681-41E3-A394-5DF315E8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A4C3-7FCD-458E-8CC5-F21C79FFB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DC06E-6517-4A57-90CC-D82834644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E1118-185F-4E40-AAF9-5DE0CEFCB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E7137-E8C4-495B-AE37-0F02077A1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439D7-41FF-4D12-8955-A14CA174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AC47A-5CA2-4EE0-A308-57DF8809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E20DE-5AB3-4E85-883E-42B7904F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ADF-FB0B-4510-AC5C-C3AE82AA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2CCB2-D704-4E28-94E4-F2F968E9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CE9A1-5E37-4BDF-BE5E-5475F6E3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6DEFC-BEE8-42C2-A7EF-32FA5B57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8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A366B-463E-497F-B701-2D72B4D4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6C368-A05B-468B-850C-AF6E2654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692D7-4324-4AF6-A23A-9552A031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F806-2DDE-4584-8AFE-932646AB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E69D-76A8-4AD9-B1E8-BF0772A9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2A341-8B26-440D-ACD6-BC2819DA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F2205-2D22-46A2-AA93-EE034E52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D7D87-2E4E-4F4D-BA02-44100814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0B257-46F2-4314-B6CC-776143C8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8C54-C67F-4CA8-9672-87F93AD6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8FBE5-0F31-4C33-A8DD-75483A0FE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D8FF-C930-4EC8-B7C4-7034B981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93D22-2DEF-46D8-9C53-6CF0ABA3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84BB1-76F9-4746-A060-F3AA561F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069A2-AB2D-4A28-9EE9-5BACBBB0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A8B4E-CB9B-405F-B137-2360A3B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50C69-1C8D-4F0B-B673-2670668BB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30826-0E90-49E2-AD4C-2414AC471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32CA-8CD6-42C2-BF76-AFB410BF5E4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BA6CE-0157-4583-A6F2-345E7B211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61592-83E6-41D8-A2F2-7F6E0688C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B689-81AB-4780-8AB1-7FCFDB838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sq.wikipedia.org/wiki/Forcat_Detare_Shqiptare" TargetMode="External"/><Relationship Id="rId7" Type="http://schemas.openxmlformats.org/officeDocument/2006/relationships/hyperlink" Target="https://sq.wikipedia.org/wiki/1939" TargetMode="External"/><Relationship Id="rId2" Type="http://schemas.openxmlformats.org/officeDocument/2006/relationships/hyperlink" Target="https://sq.wikipedia.org/wiki/Ushtria_shqipt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q.wikipedia.org/wiki/7_prill" TargetMode="External"/><Relationship Id="rId5" Type="http://schemas.openxmlformats.org/officeDocument/2006/relationships/hyperlink" Target="https://sq.wikipedia.org/wiki/Porti_i_Durr%C3%ABsit" TargetMode="External"/><Relationship Id="rId4" Type="http://schemas.openxmlformats.org/officeDocument/2006/relationships/hyperlink" Target="https://sq.wikipedia.org/wiki/Durr%C3%ABs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7AE7-88D2-424F-959A-4D1E7A377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5239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Shkolla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Mesme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jopublike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“Ibrahim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361CB-65C1-4FCE-9110-F161A47BF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883" y="2827421"/>
            <a:ext cx="11057021" cy="2430379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Tema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75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vjetori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çlirimit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të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Shqipërisë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pushtuesit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nazifashistë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Eneda\Desktop\Logo shkolles\logo ibrhim kodra.jpg">
            <a:extLst>
              <a:ext uri="{FF2B5EF4-FFF2-40B4-BE49-F238E27FC236}">
                <a16:creationId xmlns:a16="http://schemas.microsoft.com/office/drawing/2014/main" id="{8D15656A-AB7C-42CF-B228-2B239DF406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63" y="505326"/>
            <a:ext cx="2249905" cy="897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67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9135-9607-48EC-B38D-5B535F22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5" y="365125"/>
            <a:ext cx="10919085" cy="1325563"/>
          </a:xfrm>
        </p:spPr>
        <p:txBody>
          <a:bodyPr>
            <a:normAutofit fontScale="90000"/>
          </a:bodyPr>
          <a:lstStyle/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Pushtimi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Italian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Shqipërisë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ishte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96A1-BD29-4E0B-866B-351AE8036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Situatës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rkomb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Politika indiferente e Fuqive perëndimore,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Vendet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fqinje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reaguan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emër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ruajtjes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sigurisë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shumëvjecare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fashizmit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Mbreti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shqiptare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gjendën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papërgatitur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lufte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 masa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serioze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Ushtria shqiptare ishte e vogel, e paarmatosur mirë dhe e kontrolluar nga italianët.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6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FAC61-1C7C-49C0-8326-B7A7604D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5" y="500062"/>
            <a:ext cx="11141242" cy="1325563"/>
          </a:xfrm>
        </p:spPr>
        <p:txBody>
          <a:bodyPr>
            <a:normAutofit fontScale="90000"/>
          </a:bodyPr>
          <a:lstStyle/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Rezistenca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popullit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shqiptar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ndaj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pushtuesit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fashist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20E58-A1C8-4E60-97BE-630EFD24D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Antentati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mbi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mbretin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Viktor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Emanueli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III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Vasil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Laçi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Organizimi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demostratave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formave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tjera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shprehjes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ndjenjave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kundër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pushtuesit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fashist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Krijimi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çetave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armatosura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kryenin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veprime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luftarake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ndaj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forcave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italiane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0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3C4D-8882-4FE4-9D6D-2B8DB8E4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31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</a:rPr>
              <a:t>Konferenca e Pezës (16 shtator 1942).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4846-A03A-4DA3-94C7-CB54E04FA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21" y="4826833"/>
            <a:ext cx="10852879" cy="1350130"/>
          </a:xfrm>
        </p:spPr>
        <p:txBody>
          <a:bodyPr>
            <a:normAutofit fontScale="85000" lnSpcReduction="10000"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Qëllimi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krijimi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përbashkët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bashkimin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forcave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antifashiste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Morën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pjesë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deleguar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partnerë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barabartë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përfaqësues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PKSh-së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rrymës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zogiste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nacionalistë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demokratë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liberalë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nacionalistë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4037A-69AA-4FDA-8CDA-D4814BFAD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74" y="1311442"/>
            <a:ext cx="9842291" cy="34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14DA-73DD-40A2-AF04-F8FCC5EC4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4656"/>
            <a:ext cx="10515600" cy="565230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CH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Vendimet ishin: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de-CH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Lufta pa kompromis kundër pushtuesit fashist, 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de-CH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 e pavarur dhe demokratike,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de-CH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 bashkimin e shqiptarëve në një front të përbashkët, pa dallime klase, feje, krahine dhe bindjeje politike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de-CH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 rreshtimin në koalicionin botëror antifashist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de-CH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Ngritjen e këshillave nacionalclirimtarë, si organe pushteti dhe bashkimi në zonat e lira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de-CH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krijua Fronti Antifashist Nacionalçlirimtar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de-CH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ngrit Këshilli i Përgjithshëm Nacionalçlirimtar i Përkohshëm me kryetar Kamber Qafmollen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de-CH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vendos që forma e regjimit të përcaktohej pas lufte, duke u mbështetur në vullnetin e popullit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de-CH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Çështja e Kosovës u la për zgjidhje pas lufte sipas parimit të vetvëndosjes dhe parimeve të kartës së Atlantikut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B9B0-CB8E-438E-89A6-783346FB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Konferenca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e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Mukjes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27BA-2B18-47F3-BA39-C5160E1D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997"/>
            <a:ext cx="10515600" cy="4647966"/>
          </a:xfrm>
        </p:spPr>
        <p:txBody>
          <a:bodyPr>
            <a:normAutofit fontScale="92500" lnSpcReduction="10000"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mblodh më 1-3 gusht 1943 në fshatin Mukje të Krujës, ku morën pjesë përfaqësues të Ballit dhe Frontit Antifashist.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Vendimet: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 dyja organizatat do të përfshiheshin së bashku në luftë kundër   pushtuesit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të krijohej </a:t>
            </a: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Komiteti për Shpëtimin e Shqipërisë</a:t>
            </a: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 në krye Hasan Dostin.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Forma e regjimit do të vendosej pas lufte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shprehën për një </a:t>
            </a: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 të pavarur</a:t>
            </a: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zbatimin e parimit të vetëvendosjes të garantuar nga Karta e Atlantikut për një Shqipëri etnike.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2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432C19-A8F0-423F-A6BF-A12CFE6BA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295" y="942535"/>
            <a:ext cx="9537896" cy="52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5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D8BF-22F6-4315-B182-046C86FD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Dështimi i marrëveshjes së Mukjes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EE6AF-F0B4-4991-AF44-5A391B56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Fronti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Balli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rrëzimit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qeverisë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Musolinit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filluan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mendonin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pushtetin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lufte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Komunistet nuk pranonin të ndanin pushtetin pas lufte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ështja e Shqipërisë etnike nuk u prit mirë nga jugosllavët të cilët shtynë PKSH të anullonte marrëveshjen në Labinot të Elbasanit më 4 shtator 1943.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B402-FD4D-4A47-8829-93C47A64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Pushtimi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Gjerman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128D1-042A-4C26-BB50-9F83DD81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shtator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1943, Italia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kapitulloi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kushte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Gusht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1943,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gjermanet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kishin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shtënë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aeroporte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Durrësit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Synimi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Mbushja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boshllëkut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lënë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kapitullimit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Italisë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rrugëve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komunikacionit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nëpër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Sigurimi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bregdetit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shqiptar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ndonjë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zbarkim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mundshëm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anglo-amerikan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3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259E-DF35-41AA-A4AC-D284C34A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Pushtimi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gjerman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solli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C4C19-D639-4D6C-9521-95A9DF9FD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Ndryshime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kuadrin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ligjor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U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manipulua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me: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konceptin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Shqipërisë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Madhe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karakterin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përkohshëm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prezencës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gjermane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pavarësinë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shpallur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mbrojtjen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ushtrisë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gjermane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16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5141-39A9-42BD-B943-34DC2D43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</a:rPr>
              <a:t>Statusi i Shqipërisë gjatë pushtimit gjerman.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FE37AA-7059-4A75-95C5-2E0B86E36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769939"/>
              </p:ext>
            </p:extLst>
          </p:nvPr>
        </p:nvGraphicFramePr>
        <p:xfrm>
          <a:off x="505326" y="1864895"/>
          <a:ext cx="10848474" cy="3395726"/>
        </p:xfrm>
        <a:graphic>
          <a:graphicData uri="http://schemas.openxmlformats.org/drawingml/2006/table">
            <a:tbl>
              <a:tblPr/>
              <a:tblGrid>
                <a:gridCol w="10848474">
                  <a:extLst>
                    <a:ext uri="{9D8B030D-6E8A-4147-A177-3AD203B41FA5}">
                      <a16:colId xmlns:a16="http://schemas.microsoft.com/office/drawing/2014/main" val="1811105799"/>
                    </a:ext>
                  </a:extLst>
                </a:gridCol>
              </a:tblGrid>
              <a:tr h="2655543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CH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Statusi i Shqipërisë </a:t>
                      </a:r>
                      <a:r>
                        <a:rPr lang="de-CH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emërtua si </a:t>
                      </a:r>
                      <a:r>
                        <a:rPr lang="de-CH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pavarësi relative, sovranitet relativ, asnjanësi relative. </a:t>
                      </a: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CH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Ky status mund të eleminohej në rast se prekeshin interesat gjermane. </a:t>
                      </a:r>
                    </a:p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CH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Kjo  pavaresi shihet në kto drejtime: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e-CH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pushtuesit gjermanë nuk ngritën një organ të posacëm politik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e-CH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Nuk krijuan parti naziste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e-CH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Njohën Shqipërinë e Madhe të krijuar gjatë pushtimit italian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37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13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9D456-EB5E-4545-9B40-533BDB56C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68" y="538413"/>
            <a:ext cx="7267073" cy="5515226"/>
          </a:xfrm>
        </p:spPr>
        <p:txBody>
          <a:bodyPr>
            <a:normAutofit lnSpcReduction="10000"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Projekti</a:t>
            </a:r>
            <a:r>
              <a:rPr lang="en-GB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spc="-6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GB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ontit</a:t>
            </a:r>
            <a:r>
              <a:rPr lang="en-GB" sz="32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Çiano</a:t>
            </a:r>
            <a:r>
              <a:rPr lang="en-GB" sz="3200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Projekti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miratua</a:t>
            </a:r>
            <a:r>
              <a:rPr lang="en-GB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</a:t>
            </a:r>
            <a:r>
              <a:rPr lang="en-GB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Musolini</a:t>
            </a:r>
            <a:r>
              <a:rPr lang="en-GB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janar</a:t>
            </a:r>
            <a:r>
              <a:rPr lang="en-GB" b="1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b="1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vitit</a:t>
            </a:r>
            <a:r>
              <a:rPr lang="en-GB" b="1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1939.</a:t>
            </a:r>
            <a:r>
              <a:rPr lang="en-GB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spc="-6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b="1" spc="-5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masat</a:t>
            </a: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që</a:t>
            </a:r>
            <a:r>
              <a:rPr lang="en-GB" b="1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propozonte</a:t>
            </a:r>
            <a:r>
              <a:rPr lang="en-GB" b="1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</a:t>
            </a:r>
            <a:r>
              <a:rPr lang="en-GB" b="1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t’u</a:t>
            </a:r>
            <a:r>
              <a:rPr lang="en-GB" b="1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ndërmarrë</a:t>
            </a:r>
            <a:r>
              <a:rPr lang="en-GB" b="1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përfshiheshin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  <a:buClr>
                <a:srgbClr val="231F20"/>
              </a:buClr>
              <a:buFont typeface="+mj-lt"/>
              <a:buAutoNum type="alphaLcPeriod"/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dobësimi</a:t>
            </a:r>
            <a:r>
              <a:rPr lang="en-GB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ushtrisë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shqiptare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  <a:buClr>
                <a:srgbClr val="231F20"/>
              </a:buClr>
              <a:buFont typeface="+mj-lt"/>
              <a:buAutoNum type="alphaLcPeriod"/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rekrutimi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një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numri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madh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zyrtarësh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shqiptarë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  <a:buClr>
                <a:srgbClr val="231F20"/>
              </a:buClr>
              <a:buFont typeface="+mj-lt"/>
              <a:buAutoNum type="alphaLcPeriod"/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eliminimi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fizik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mbretit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Zog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  <a:buClr>
                <a:srgbClr val="231F20"/>
              </a:buClr>
              <a:buFont typeface="+mj-lt"/>
              <a:buAutoNum type="alphaLcPeriod"/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provokimi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një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kryengritjeje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përgjithshme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vend.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704F1-6196-4AA4-81FC-2125F962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90" y="600075"/>
            <a:ext cx="38100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9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CD01-A2F2-406A-82EE-329C7EEB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Operacioni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Dimrit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vjeshtë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1943.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6DB31-6C08-4F26-A20A-87D709790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537"/>
            <a:ext cx="10663989" cy="4829426"/>
          </a:xfrm>
        </p:spPr>
        <p:txBody>
          <a:bodyPr>
            <a:normAutofit fontScale="92500" lnSpcReduction="1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Synonte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eliminonte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lëvizjen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partizane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Terror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masiv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popullsinë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civile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Forcat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gjermane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përbëheshin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divizione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njesi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xhandarmërie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shqiptare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balliste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Veprimet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zhvilluan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jug, u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bllokuan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zonat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rurale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shkatërrua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Brigada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Shtabi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Përgjithshëm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bllokua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Çermenikë-Shëngjergj-Martanesh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shkurt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1944,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Tiranë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vranë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84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Forcat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nacionalçlirimtare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mbijetuan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operacionit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kaluan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kundërmësymje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76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9646-F6D4-48E1-A6D3-423214D2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Situata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politike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ndërmjet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forcave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shqiptare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0DC1-EAD7-4536-B77B-CD85BE97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040979" cy="4351338"/>
          </a:xfrm>
        </p:spPr>
        <p:txBody>
          <a:bodyPr/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Pushtuesi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gjerman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gjeti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forcat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politike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shqiptare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përçara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PKSH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FNÇ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mbanin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qëndrim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prerë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luftë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ndaj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pushtuesit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ndërsa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Balli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Kombëtar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konsiderohej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forcë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kolaboracioniste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- Kemi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një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përplasje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armatosur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ndërmjet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forcave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politike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në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Shqipëri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, e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cila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u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zhvillua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si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luftë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</a:rPr>
              <a:t> civile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përkrah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luftës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kundër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H" dirty="0" err="1">
                <a:latin typeface="Times New Roman" panose="02020603050405020304" pitchFamily="18" charset="0"/>
                <a:ea typeface="Calibri" panose="020F0502020204030204" pitchFamily="34" charset="0"/>
              </a:rPr>
              <a:t>pushtuesit</a:t>
            </a: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2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500D-5A5D-45E8-8A1F-F3F70FD9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103"/>
          </a:xfrm>
        </p:spPr>
        <p:txBody>
          <a:bodyPr>
            <a:normAutofit fontScale="90000"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Kongresi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r-CH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Përmetit</a:t>
            </a:r>
            <a:r>
              <a:rPr lang="fr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(24-28 maj 1944).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7914-0DFB-4D38-9409-2B28A2CE3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7" y="1004342"/>
            <a:ext cx="10754193" cy="5172622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thirr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FANÇ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PKSH me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qëllim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vendosur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ardhmen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politike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Shqipërisë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-Ky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kongres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hodhi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themelet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pushteti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mbizotëruar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fr-CH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PKSH.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973A2-05D3-4DAD-A895-A0B46069E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7" y="2413417"/>
            <a:ext cx="10754192" cy="39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D49C-A183-4FEC-AE18-50E753E6F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6" y="626412"/>
            <a:ext cx="11083977" cy="5024880"/>
          </a:xfrm>
        </p:spPr>
        <p:txBody>
          <a:bodyPr/>
          <a:lstStyle/>
          <a:p>
            <a:pPr lvl="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CH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Vendimet: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CH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Vazhdimi i luftës kundër  pushtuesve gjermanë dhe  kundërshtarëve politikë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CH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Populli do të vendoste për formën e regjimit pas lufte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CH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ndalua kthimi i A.Zogut në Shqipëri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CH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krijuan: </a:t>
            </a:r>
            <a:r>
              <a:rPr lang="de-CH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Këshilli Antifashist Nacionalclirimtar</a:t>
            </a:r>
            <a:r>
              <a:rPr lang="de-CH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si organi më i lartë legjislativ dhe ekzekutiv, drejtohej nga </a:t>
            </a:r>
            <a:r>
              <a:rPr lang="de-CH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Omer Nishani </a:t>
            </a:r>
            <a:r>
              <a:rPr lang="de-CH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 </a:t>
            </a:r>
            <a:r>
              <a:rPr lang="de-CH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Komiteti Antifashist Nacionalclirimtar </a:t>
            </a:r>
            <a:r>
              <a:rPr lang="de-CH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drejtuar nga </a:t>
            </a:r>
            <a:r>
              <a:rPr lang="de-CH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Enver Hoxha </a:t>
            </a:r>
            <a:r>
              <a:rPr lang="de-CH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 atributet e një qeverie të perkohshme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CH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njësua komanda ushtarake, E.Hoxha u zgjodh komisar dhe komandant i përgjithshem i UNÇ.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13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FD2E-4584-477E-BFE1-ED4B1241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Mbledhja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Beratit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CA8A0-A549-416F-86A3-6FA18C9D7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Më 20-23 tetor 1944, </a:t>
            </a: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Berat </a:t>
            </a: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mbajt </a:t>
            </a: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mbledhja e dytë e KANÇ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Vendosi: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Shndërrimin e Komitetit ANÇ në </a:t>
            </a: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qeveri të përkohshme</a:t>
            </a: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E.Hoxhen në krye.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miratua </a:t>
            </a:r>
            <a:r>
              <a:rPr lang="de-CH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Deklarata mbi të drejtat e Qytetarëve</a:t>
            </a:r>
            <a:r>
              <a:rPr lang="de-CH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cila parashikonte të drejtën e fjalës, shtypit, të drejta të barabarta midis burrit e gruas.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88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728A-6353-4C05-A355-ED0E476D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576775"/>
            <a:ext cx="11057206" cy="1113913"/>
          </a:xfrm>
        </p:spPr>
        <p:txBody>
          <a:bodyPr>
            <a:normAutofit fontScale="90000"/>
          </a:bodyPr>
          <a:lstStyle/>
          <a:p>
            <a:pPr marL="571500" marR="82550" lvl="0" indent="-57150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Zhvillimet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politiko-ushtarake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gjatë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vitit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1944.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5F43-5BE5-4C35-98DE-D7428F15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1379095"/>
            <a:ext cx="11057206" cy="4797868"/>
          </a:xfrm>
        </p:spPr>
        <p:txBody>
          <a:bodyPr>
            <a:normAutofit/>
          </a:bodyPr>
          <a:lstStyle/>
          <a:p>
            <a:pPr marR="94615" lvl="0" algn="just">
              <a:lnSpc>
                <a:spcPct val="121000"/>
              </a:lnSpc>
              <a:spcBef>
                <a:spcPts val="925"/>
              </a:spcBef>
              <a:buClr>
                <a:srgbClr val="231F20"/>
              </a:buClr>
              <a:buSzPts val="1000"/>
              <a:buFont typeface="Wingdings" panose="05000000000000000000" pitchFamily="2" charset="2"/>
              <a:buChar char="§"/>
              <a:tabLst>
                <a:tab pos="154305" algn="l"/>
              </a:tabLst>
            </a:pP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Ushtria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gjermane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po</a:t>
            </a:r>
            <a:r>
              <a:rPr lang="en-GB" spc="-1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pësonte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humbje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gjitha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frontet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kryesore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botërore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mori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urdhër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</a:t>
            </a:r>
            <a:r>
              <a:rPr lang="en-GB" spc="-9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t’u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tërhequr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</a:t>
            </a:r>
            <a:r>
              <a:rPr lang="en-GB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Ballkani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pc="-5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86055" lvl="0" algn="just">
              <a:lnSpc>
                <a:spcPct val="121000"/>
              </a:lnSpc>
              <a:spcBef>
                <a:spcPts val="0"/>
              </a:spcBef>
              <a:buClr>
                <a:srgbClr val="231F20"/>
              </a:buClr>
              <a:buSzPts val="1000"/>
              <a:buFont typeface="Wingdings" panose="05000000000000000000" pitchFamily="2" charset="2"/>
              <a:buChar char="§"/>
              <a:tabLst>
                <a:tab pos="154305" algn="l"/>
              </a:tabLst>
            </a:pP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pasur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rrugën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lirë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gjatë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muajve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maj-qershor</a:t>
            </a:r>
            <a:r>
              <a:rPr lang="en-GB" b="1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1944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ushtria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gjermane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ndërmori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një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operacion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tjetër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ndëshkues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kundër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UNÇ;</a:t>
            </a:r>
            <a:endParaRPr lang="en-US" spc="-5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76555" lvl="0" algn="just">
              <a:lnSpc>
                <a:spcPct val="121000"/>
              </a:lnSpc>
              <a:spcBef>
                <a:spcPts val="0"/>
              </a:spcBef>
              <a:buClr>
                <a:srgbClr val="231F20"/>
              </a:buClr>
              <a:buSzPts val="1000"/>
              <a:buFont typeface="Wingdings" panose="05000000000000000000" pitchFamily="2" charset="2"/>
              <a:buChar char="§"/>
              <a:tabLst>
                <a:tab pos="154305" algn="l"/>
              </a:tabLst>
            </a:pP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qershor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1944,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Enver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Hoxha,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dha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urdhër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Divizioni</a:t>
            </a:r>
            <a:r>
              <a:rPr lang="en-GB" b="1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kalonte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lumin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Shkumbinit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çliruar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qytetet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Shqipërinë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Mesme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Veriut</a:t>
            </a:r>
            <a:r>
              <a:rPr lang="en-GB" b="1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pc="-5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231F20"/>
              </a:buClr>
              <a:buSzPts val="1000"/>
              <a:buFont typeface="Wingdings" panose="05000000000000000000" pitchFamily="2" charset="2"/>
              <a:buChar char="§"/>
            </a:pP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Qytetet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që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çliruan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ishin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12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shtator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Berati, 18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shtator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Gjirokastra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24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tetor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Korca</a:t>
            </a:r>
            <a:r>
              <a:rPr lang="en-GB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pc="-5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23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70A40-3FBD-4704-8F6E-12F69E523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647114"/>
            <a:ext cx="10692618" cy="5529849"/>
          </a:xfrm>
        </p:spPr>
        <p:txBody>
          <a:bodyPr>
            <a:normAutofit lnSpcReduction="10000"/>
          </a:bodyPr>
          <a:lstStyle/>
          <a:p>
            <a:pPr marR="153670" lvl="0" algn="just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4160" algn="l"/>
              </a:tabLst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Pushtuesit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gjermanë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shpallën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Shqipërinë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zonë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veprimeve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operacionale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ushtarake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9565" lvl="0" algn="just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4160" algn="l"/>
              </a:tabLst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Krerët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Ballit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Kombëtar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Legalitetit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larguan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Shqipëria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9565" lvl="0" algn="just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4160" algn="l"/>
              </a:tabLst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Drejtuesit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lartë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PKSH-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dhanë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urdhër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</a:t>
            </a:r>
            <a:r>
              <a:rPr lang="en-GB" spc="-7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vijuar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luftën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kundër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pushtuesve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gjermanë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kundërshtarëve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politikë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9565" lvl="0" algn="just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4160" algn="l"/>
              </a:tabLst>
            </a:pP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14 </a:t>
            </a:r>
            <a:r>
              <a:rPr lang="en-GB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nëntor</a:t>
            </a: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çlirua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Durrësi</a:t>
            </a: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9565" lvl="0" algn="just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4160" algn="l"/>
              </a:tabLst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Beteja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rëndësishme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ishte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ajo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çlirimin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kryeqytetit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vendit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Tiranës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Beteja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vijoi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data 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29 tetor-17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nëntor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1944 (19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dite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329565" lvl="0" algn="just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4160" algn="l"/>
              </a:tabLst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Forcat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partizane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filluan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arrestimet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pushkatimet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pa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gjyq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ndaj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bashkëpunëtorëve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pushtuesve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kundërshtarë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politikë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R="329565" lvl="0" algn="just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64160" algn="l"/>
              </a:tabLst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Qyteti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fundit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çliruar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ishte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Shkodra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më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29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nëntor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1944.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70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56F0-BAC8-4243-BEF6-7807B997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3" y="359764"/>
            <a:ext cx="11827240" cy="1259174"/>
          </a:xfrm>
        </p:spPr>
        <p:txBody>
          <a:bodyPr>
            <a:normAutofit fontScale="90000"/>
          </a:bodyPr>
          <a:lstStyle/>
          <a:p>
            <a:pPr marL="571500" marR="0" lvl="0" indent="-5715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Rrjedhojat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Luftës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Dytë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Botërore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Shqipërinë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5E82B-2BEE-4EB8-8BEA-B2EFE1248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77" y="1450871"/>
            <a:ext cx="10515600" cy="4351338"/>
          </a:xfrm>
        </p:spPr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Pozitive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Shqiptarët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rifituan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lirinë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pavarësinë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Shqiptarët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ishin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pjesë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koalicionit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Kombeve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Bashkuara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lufta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kundër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pushtuesve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njoh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zyrtarisht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Aleatët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Radhitja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përkrah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shteteve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fituese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hodhi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poshtë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pretendimet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greke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Shqipërinë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Jugut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Kontributi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mbrojtjen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hebrenjve</a:t>
            </a:r>
            <a:r>
              <a:rPr lang="en-US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73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E59B-06B6-4DDD-B7D4-0EEDA95C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725"/>
            <a:ext cx="10515600" cy="5757238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Negative: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4160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Popullit</a:t>
            </a:r>
            <a:r>
              <a:rPr lang="en-GB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shqiptar</a:t>
            </a:r>
            <a:r>
              <a:rPr lang="en-GB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iu</a:t>
            </a:r>
            <a:r>
              <a:rPr lang="en-GB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desh</a:t>
            </a:r>
            <a:r>
              <a:rPr lang="en-GB" sz="2400" spc="-2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bënte</a:t>
            </a:r>
            <a:r>
              <a:rPr lang="en-GB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sakrifica</a:t>
            </a:r>
            <a:r>
              <a:rPr lang="en-GB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mëdha</a:t>
            </a:r>
            <a:r>
              <a:rPr lang="en-GB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duke u </a:t>
            </a: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përballur</a:t>
            </a:r>
            <a:r>
              <a:rPr lang="en-GB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me 15 </a:t>
            </a: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divizione</a:t>
            </a:r>
            <a:r>
              <a:rPr lang="en-GB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armike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4160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Pati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shumë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humbje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njerëz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forcat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angazhuara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ushtarake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ashtu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edhe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popullsia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civile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R="14160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28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mijë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dëshmore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u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vrane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u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gjymtuan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7.3% e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popullsise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21% e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shtepive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dogjën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spc="-5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4160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Një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pjesë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konsiderueshme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pasurisë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kombëtare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rrugë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ura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porte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fabrika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miniera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etj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u</a:t>
            </a:r>
            <a:r>
              <a:rPr lang="en-GB" sz="2400" spc="-1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dëmtuan</a:t>
            </a:r>
            <a:r>
              <a:rPr lang="en-GB" sz="240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spc="-5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4160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vendos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regjim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mbështetur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ekonominë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centralizuar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diktaturën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proletariatit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luftën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klasave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vjet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duke u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larguar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Aleatët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duke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forcuar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lidhjen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Bllokun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komunist</a:t>
            </a:r>
            <a:r>
              <a:rPr lang="en-US" sz="2400" spc="-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33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AF7D-601D-43B3-B2D3-A6736F26F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4479"/>
            <a:ext cx="10515600" cy="5382483"/>
          </a:xfrm>
        </p:spPr>
        <p:txBody>
          <a:bodyPr>
            <a:norm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Sipas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gjitha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dokumenteve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bazuara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arkivat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shqiptare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vendeve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tjera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gjatë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luftës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Antifashiste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vrarë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pushkatuar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zhdukur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28, 110 persona.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shifër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Hoxha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Konferencën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Paqes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Paris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1946.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Dëshmorëve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vendos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Maji 1942,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fashistët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Qemal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luftës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NacionalÇlirimtare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2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A1ECE-6AA1-414A-852B-3EE0016FD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5" y="1130968"/>
            <a:ext cx="10860505" cy="5045995"/>
          </a:xfrm>
        </p:spPr>
        <p:txBody>
          <a:bodyPr>
            <a:normAutofit/>
          </a:bodyPr>
          <a:lstStyle/>
          <a:p>
            <a:pPr marL="342900" marR="107315" lvl="0" indent="-342900" algn="just">
              <a:lnSpc>
                <a:spcPct val="105000"/>
              </a:lnSpc>
              <a:spcBef>
                <a:spcPts val="505"/>
              </a:spcBef>
              <a:spcAft>
                <a:spcPts val="0"/>
              </a:spcAft>
              <a:buClr>
                <a:srgbClr val="231F20"/>
              </a:buClr>
              <a:buFont typeface="Times New Roman" panose="02020603050405020304" pitchFamily="18" charset="0"/>
              <a:buChar char="-"/>
            </a:pP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Më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mars 1939,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Italia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paraqiti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Mbretit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Zog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një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projekt-traktat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pikat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cilit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dëmtonin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rëndë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sovranitetin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integritetin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shtetit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shqiptar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cila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kundërshtua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177800" lvl="0" indent="-342900" algn="just">
              <a:lnSpc>
                <a:spcPct val="105000"/>
              </a:lnSpc>
              <a:spcBef>
                <a:spcPts val="505"/>
              </a:spcBef>
              <a:spcAft>
                <a:spcPts val="0"/>
              </a:spcAft>
              <a:buClr>
                <a:srgbClr val="231F20"/>
              </a:buClr>
              <a:buFont typeface="Times New Roman" panose="02020603050405020304" pitchFamily="18" charset="0"/>
              <a:buChar char="-"/>
            </a:pP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Më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prill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1939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Italia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paraqiti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Zogut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një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projekt-marrëveshje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tjetër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formë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ultimatumi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177800" lvl="0" indent="-342900" algn="just">
              <a:lnSpc>
                <a:spcPct val="105000"/>
              </a:lnSpc>
              <a:spcBef>
                <a:spcPts val="505"/>
              </a:spcBef>
              <a:spcAft>
                <a:spcPts val="0"/>
              </a:spcAft>
              <a:buClr>
                <a:srgbClr val="231F20"/>
              </a:buClr>
              <a:buFont typeface="Times New Roman" panose="02020603050405020304" pitchFamily="18" charset="0"/>
              <a:buChar char="-"/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Mbreti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Zog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mblodhi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urgjentisht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parlamentin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qeverinë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cilat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votuan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mos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pranoheshin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propozimet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italiane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30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608CAC-A333-4A90-997A-FEF180694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237368"/>
              </p:ext>
            </p:extLst>
          </p:nvPr>
        </p:nvGraphicFramePr>
        <p:xfrm>
          <a:off x="569626" y="505326"/>
          <a:ext cx="10912840" cy="6003003"/>
        </p:xfrm>
        <a:graphic>
          <a:graphicData uri="http://schemas.openxmlformats.org/drawingml/2006/table">
            <a:tbl>
              <a:tblPr firstRow="1" firstCol="1" bandRow="1"/>
              <a:tblGrid>
                <a:gridCol w="9573974">
                  <a:extLst>
                    <a:ext uri="{9D8B030D-6E8A-4147-A177-3AD203B41FA5}">
                      <a16:colId xmlns:a16="http://schemas.microsoft.com/office/drawing/2014/main" val="57482541"/>
                    </a:ext>
                  </a:extLst>
                </a:gridCol>
                <a:gridCol w="1338866">
                  <a:extLst>
                    <a:ext uri="{9D8B030D-6E8A-4147-A177-3AD203B41FA5}">
                      <a16:colId xmlns:a16="http://schemas.microsoft.com/office/drawing/2014/main" val="2981742489"/>
                    </a:ext>
                  </a:extLst>
                </a:gridCol>
              </a:tblGrid>
              <a:tr h="457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Dëshmorë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Gjithsej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5341"/>
                  </a:ext>
                </a:extLst>
              </a:tr>
              <a:tr h="3889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Dëshmorë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shpallur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sipas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dokumenteve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ligjore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janë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886123"/>
                  </a:ext>
                </a:extLst>
              </a:tr>
              <a:tr h="343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Shtetas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antifashistë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shqiptarë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pushkatuar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nazifashistët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bashkëpunëtorët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06347"/>
                  </a:ext>
                </a:extLst>
              </a:tr>
              <a:tr h="343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 asgjësuar në 23 kampet gjermane (pa varre) për të cilët paguan shpërblim shteti gjerman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77004"/>
                  </a:ext>
                </a:extLst>
              </a:tr>
              <a:tr h="343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asgjësuar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kampet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Greqi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(pa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varre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128279"/>
                  </a:ext>
                </a:extLst>
              </a:tr>
              <a:tr h="343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asgjësuar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kampet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(pa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varre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144537"/>
                  </a:ext>
                </a:extLst>
              </a:tr>
              <a:tr h="343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asgjësuar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kampin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Mathauzenit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(pa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varre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28722"/>
                  </a:ext>
                </a:extLst>
              </a:tr>
              <a:tr h="343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 asgjësuar në kampin e Aushvicit në Poloni (pa varre)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95011"/>
                  </a:ext>
                </a:extLst>
              </a:tr>
              <a:tr h="343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asgjësuar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kampin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Prishtinës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(pa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varre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41586"/>
                  </a:ext>
                </a:extLst>
              </a:tr>
              <a:tr h="343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asgjësuar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kampin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Zemunit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Jugosllavi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(pa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varre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497898"/>
                  </a:ext>
                </a:extLst>
              </a:tr>
              <a:tr h="343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 asgjësuar në kampin e Bitolës në Maqedoni (pa varre) janë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67100"/>
                  </a:ext>
                </a:extLst>
              </a:tr>
              <a:tr h="343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 asgjësuar në kampin e Strugës në Maqedoni (pa varre)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672152"/>
                  </a:ext>
                </a:extLst>
              </a:tr>
              <a:tr h="6526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Shuma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përgjithshme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861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280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FEDCA-D29D-4EFB-9622-DF20538D3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379828"/>
            <a:ext cx="4764335" cy="579713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Dëshmorët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7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prillit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1939. 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Mujo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Ulqinaku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(Hero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Popullit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Dollani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Haxhi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Tabaku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Metaliaj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Ismail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Reçi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Kalçi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Ramazan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Lezha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Ibrahim Osmani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Veshko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Dhimërtika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Toma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Zenel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1DC37-C37A-435A-A3FA-BFA05DB58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574699"/>
            <a:ext cx="5651292" cy="54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24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7BC8-15E8-452F-BF35-230BA712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Mujo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Ulqinaku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7CDC3-171C-4CC8-A600-0BA00444E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892" y="1825625"/>
            <a:ext cx="6616907" cy="4351338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oficer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Ushtria shqipt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Ushtrisë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Ushtria shqipt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Ushtria shqipt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Mbretërore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Ushtria shqipt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Ushtria shqipt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Shqiptare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nënoficer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nënrepart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Forcat Detare Shqipt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marinës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Durrës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Durrës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organizoi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vullnetarë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tjerë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qëndresën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armatosur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Porti i Durrës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Porti i Durrës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Porti i Durrës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Durrësit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agresionit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fashist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Italian.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mbrojtje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atdheut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7 pr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 </a:t>
            </a:r>
            <a:r>
              <a:rPr lang="en-US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7 pr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prill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19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1939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A9AAD-FD7C-4690-B5FC-FFBBDCC822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607" y="1690688"/>
            <a:ext cx="3927423" cy="41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A63F49-013E-4D83-A55D-D92050302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" y="574342"/>
            <a:ext cx="4126832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30E45A-0450-4560-96DF-E12F69872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682" y="1226469"/>
            <a:ext cx="59055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2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206AF-E78E-403E-8996-1EB3D0A32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4685047"/>
          </a:xfrm>
        </p:spPr>
        <p:txBody>
          <a:bodyPr/>
          <a:lstStyle/>
          <a:p>
            <a:pPr marL="342900" marR="27178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b="1" dirty="0" err="1"/>
              <a:t>ë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planin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brendshem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7178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Times New Roman" panose="02020603050405020304" pitchFamily="18" charset="0"/>
              <a:buChar char="-"/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ruhej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qetësia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rendi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publik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gjitha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krahinat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vendit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27178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None/>
            </a:pP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hartohej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një</a:t>
            </a:r>
            <a:r>
              <a:rPr lang="en-GB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plan</a:t>
            </a:r>
            <a:r>
              <a:rPr lang="en-GB" spc="-6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masash</a:t>
            </a:r>
            <a:r>
              <a:rPr lang="en-GB" spc="-6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</a:t>
            </a:r>
            <a:r>
              <a:rPr lang="en-GB" spc="-6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t’u</a:t>
            </a:r>
            <a:r>
              <a:rPr lang="en-GB" spc="-6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përgatitur</a:t>
            </a:r>
            <a:r>
              <a:rPr lang="en-GB" spc="-6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</a:t>
            </a:r>
            <a:r>
              <a:rPr lang="en-GB" spc="-6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t’i</a:t>
            </a:r>
            <a:r>
              <a:rPr lang="en-GB" spc="-6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rezistuar</a:t>
            </a:r>
            <a:r>
              <a:rPr lang="en-GB" spc="-6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pushtimit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27178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6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b="1" spc="-6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planin</a:t>
            </a:r>
            <a:r>
              <a:rPr lang="en-GB" b="1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diplomatik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Kujdesi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diplomatik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mbretit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Zog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u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përqendrua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zbutjen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Italisë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U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zhvilluan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disa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pc="-1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takime</a:t>
            </a:r>
            <a:r>
              <a:rPr lang="en-GB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me</a:t>
            </a:r>
            <a:r>
              <a:rPr lang="en-GB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përfaqësuesit</a:t>
            </a:r>
            <a:r>
              <a:rPr lang="en-GB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diplomatikë</a:t>
            </a:r>
            <a:r>
              <a:rPr lang="en-GB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të</a:t>
            </a:r>
            <a:r>
              <a:rPr lang="en-GB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Britanisë</a:t>
            </a:r>
            <a:r>
              <a:rPr lang="en-GB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së</a:t>
            </a:r>
            <a:r>
              <a:rPr lang="en-GB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Madhe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en-GB" spc="-8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SHBA-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Jugosllavisë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etj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943B8C-5C58-43DB-A9C3-D7DDFB47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365125"/>
            <a:ext cx="10752221" cy="112679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Mbreti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parandaluar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pushtimin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3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63079-92F0-4473-AEDD-745415E2F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58" y="1227221"/>
            <a:ext cx="5578642" cy="4949742"/>
          </a:xfrm>
        </p:spPr>
        <p:txBody>
          <a:bodyPr/>
          <a:lstStyle/>
          <a:p>
            <a:pPr marL="342900" marR="211455" lvl="0" indent="-342900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  <a:buClr>
                <a:srgbClr val="231F20"/>
              </a:buClr>
              <a:buFont typeface="Times New Roman" panose="02020603050405020304" pitchFamily="18" charset="0"/>
              <a:buChar char="-"/>
            </a:pP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Më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prill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1939,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rreth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orës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mëngjesit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anijet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ushtarake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italiane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nisura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Bari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Brindisi,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mbërritën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portet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Durrësit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Shëngjinit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Vlorës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Sarandës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filluan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zbarkimin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ushtarëve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A6A65-70A0-464F-846D-A06E144C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6" y="-686097"/>
            <a:ext cx="5578642" cy="77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1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BA562-138C-4791-86EB-45048BF3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66" y="494675"/>
            <a:ext cx="10844134" cy="568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Berndt Fischer,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Shqipëria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1939-1945” 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shkruan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1939,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ushtarë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mbështetun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afërsisht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aeroplana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duzina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luftanijesh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sulmuan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Durrësin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Vlorën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Shëngjinin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Sarandën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Xhandarmëria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Durrësit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drejtimin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komandantit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megjithëse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paisun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vetëm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fishekë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zmbrapsi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para… 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luftëtarët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vetëm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shkaktuan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konsiderueshëm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viktimash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tërhoqën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qytet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Luftimet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qytetin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Durrësit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zgjatën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dy-tre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1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14742-79CC-487F-B13F-2DB0E5CB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3" y="794083"/>
            <a:ext cx="10515600" cy="1031541"/>
          </a:xfrm>
        </p:spPr>
        <p:txBody>
          <a:bodyPr>
            <a:normAutofit fontScale="90000"/>
          </a:bodyPr>
          <a:lstStyle/>
          <a:p>
            <a:pPr marL="571500" marR="32004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4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Ndërtimi</a:t>
            </a:r>
            <a:r>
              <a:rPr lang="en-GB" sz="4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4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administratës</a:t>
            </a:r>
            <a:r>
              <a:rPr lang="en-GB" sz="4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shtetërore</a:t>
            </a:r>
            <a:r>
              <a:rPr lang="en-GB" sz="4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nën</a:t>
            </a:r>
            <a:r>
              <a:rPr lang="en-GB" sz="4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pushtimin</a:t>
            </a:r>
            <a:r>
              <a:rPr lang="en-GB" sz="4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Italian.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0F26-F4B4-49DE-BE52-2C9A4425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3644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Asambleja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Kushtetuese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shpalli</a:t>
            </a:r>
            <a:r>
              <a:rPr lang="en-GB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449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+mj-lt"/>
              <a:buAutoNum type="alphaLcPeriod"/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Rrëzimin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froni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mbretit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Zog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449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+mj-lt"/>
              <a:buAutoNum type="alphaLcPeriod"/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Shfuqizimin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Statutit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Themeltar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Mbretërisë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Shqiptare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vitit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1928;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2004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+mj-lt"/>
              <a:buAutoNum type="alphaLcPeriod"/>
            </a:pP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Krijimin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qeverisë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së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re me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krye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Shefqet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Vërlacin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449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+mj-lt"/>
              <a:buAutoNum type="alphaLcPeriod"/>
            </a:pP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Bashkimin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Shqipërisë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me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Italinë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formën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bashkimit</a:t>
            </a:r>
            <a:r>
              <a:rPr lang="en-GB" b="1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personal</a:t>
            </a:r>
            <a:r>
              <a:rPr lang="en-GB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36449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+mj-lt"/>
              <a:buAutoNum type="alphaLcPeriod"/>
            </a:pP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Forma e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qeverisjes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ishte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Monarkia</a:t>
            </a: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Kushtetuese</a:t>
            </a: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US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6449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+mj-lt"/>
              <a:buAutoNum type="alphaLcPeriod"/>
            </a:pP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Pushteti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mbretit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ushtrohej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mëkëmbësi</a:t>
            </a: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tij</a:t>
            </a: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Francesko</a:t>
            </a: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Jakomoni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6449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+mj-lt"/>
              <a:buAutoNum type="alphaL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5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5F71-6FA2-4665-97B0-DB776CB9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28700" marR="32004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pushtuesve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italian</a:t>
            </a: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ë.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CD840-D5EC-4AD1-98D0-D1AC135B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16" y="1379095"/>
            <a:ext cx="10769184" cy="4797868"/>
          </a:xfrm>
        </p:spPr>
        <p:txBody>
          <a:bodyPr/>
          <a:lstStyle/>
          <a:p>
            <a:pPr marL="0" marR="32004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Synimi</a:t>
            </a:r>
            <a:r>
              <a:rPr lang="en-GB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Kontrolli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përgjithshëm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vendit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dhe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sigurimi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mbështetjes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shqiptare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duke u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përqendruar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disa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drejtime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2004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Vendosja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nën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kontroll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kundërshtarëve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pushtetit</a:t>
            </a:r>
            <a:endParaRPr lang="en-GB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2004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Fashistizimi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vendit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2004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Ndërmarrja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investimeve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ekonomike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2004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Nxitja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nacionalizmit</a:t>
            </a:r>
            <a:r>
              <a:rPr lang="en-US" b="1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shqiptar</a:t>
            </a:r>
            <a:r>
              <a:rPr lang="en-US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duke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ngjallur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ëndrrën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krijimin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Shqipërisë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Madhe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0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2065</Words>
  <Application>Microsoft Office PowerPoint</Application>
  <PresentationFormat>Widescreen</PresentationFormat>
  <Paragraphs>197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     Shkolla e Mesme jopublike “Ibrahim Kodra” </vt:lpstr>
      <vt:lpstr>PowerPoint Presentation</vt:lpstr>
      <vt:lpstr>PowerPoint Presentation</vt:lpstr>
      <vt:lpstr>PowerPoint Presentation</vt:lpstr>
      <vt:lpstr>Masat e marra nga Mbreti Zog për të parandaluar pushtimin.  </vt:lpstr>
      <vt:lpstr>PowerPoint Presentation</vt:lpstr>
      <vt:lpstr>PowerPoint Presentation</vt:lpstr>
      <vt:lpstr>Ndërtimi i administratës shtetërore nën pushtimin Italian. </vt:lpstr>
      <vt:lpstr>Politika e pushtuesve italianë. </vt:lpstr>
      <vt:lpstr>Pushtimi Italian i Shqipërisë ishte rezultat i: </vt:lpstr>
      <vt:lpstr>Rezistenca e popullit shqiptar ndaj pushtuesit fashist. </vt:lpstr>
      <vt:lpstr>Konferenca e Pezës (16 shtator 1942).</vt:lpstr>
      <vt:lpstr>PowerPoint Presentation</vt:lpstr>
      <vt:lpstr>Konferenca e Mukjes</vt:lpstr>
      <vt:lpstr>PowerPoint Presentation</vt:lpstr>
      <vt:lpstr>Dështimi i marrëveshjes së Mukjes </vt:lpstr>
      <vt:lpstr>Pushtimi Gjerman.</vt:lpstr>
      <vt:lpstr>Pushtimi gjerman solli:</vt:lpstr>
      <vt:lpstr>Statusi i Shqipërisë gjatë pushtimit gjerman.</vt:lpstr>
      <vt:lpstr>Operacioni i Dimrit, vjeshtë 1943. </vt:lpstr>
      <vt:lpstr>Situata politike ndërmjet forcave shqiptare</vt:lpstr>
      <vt:lpstr>Kongresi i Përmetit (24-28 maj 1944). </vt:lpstr>
      <vt:lpstr>PowerPoint Presentation</vt:lpstr>
      <vt:lpstr>Mbledhja e Beratit </vt:lpstr>
      <vt:lpstr>Zhvillimet politiko-ushtarake gjatë vitit 1944. </vt:lpstr>
      <vt:lpstr>PowerPoint Presentation</vt:lpstr>
      <vt:lpstr>Rrjedhojat e Luftës Dytë Botërore për Shqipërinë </vt:lpstr>
      <vt:lpstr>PowerPoint Presentation</vt:lpstr>
      <vt:lpstr>PowerPoint Presentation</vt:lpstr>
      <vt:lpstr>PowerPoint Presentation</vt:lpstr>
      <vt:lpstr>PowerPoint Presentation</vt:lpstr>
      <vt:lpstr>Mujo Ulqinaku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Shkolla e Mesme jopublike “Ibrahim Kodra” </dc:title>
  <dc:creator>Aida</dc:creator>
  <cp:lastModifiedBy>Aida</cp:lastModifiedBy>
  <cp:revision>47</cp:revision>
  <dcterms:created xsi:type="dcterms:W3CDTF">2019-11-03T18:40:38Z</dcterms:created>
  <dcterms:modified xsi:type="dcterms:W3CDTF">2020-02-04T21:18:37Z</dcterms:modified>
</cp:coreProperties>
</file>