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57" r:id="rId4"/>
    <p:sldId id="274" r:id="rId5"/>
    <p:sldId id="308" r:id="rId6"/>
    <p:sldId id="275" r:id="rId7"/>
    <p:sldId id="278" r:id="rId8"/>
    <p:sldId id="273" r:id="rId9"/>
    <p:sldId id="293" r:id="rId10"/>
    <p:sldId id="276" r:id="rId11"/>
    <p:sldId id="294" r:id="rId12"/>
    <p:sldId id="309" r:id="rId13"/>
    <p:sldId id="277" r:id="rId14"/>
    <p:sldId id="280" r:id="rId15"/>
    <p:sldId id="288" r:id="rId16"/>
    <p:sldId id="282" r:id="rId17"/>
    <p:sldId id="289" r:id="rId18"/>
    <p:sldId id="291" r:id="rId19"/>
    <p:sldId id="292" r:id="rId20"/>
    <p:sldId id="283" r:id="rId21"/>
    <p:sldId id="284" r:id="rId22"/>
    <p:sldId id="290" r:id="rId23"/>
    <p:sldId id="306" r:id="rId24"/>
    <p:sldId id="285" r:id="rId25"/>
    <p:sldId id="287" r:id="rId26"/>
    <p:sldId id="259" r:id="rId27"/>
    <p:sldId id="269" r:id="rId28"/>
    <p:sldId id="315" r:id="rId29"/>
    <p:sldId id="260" r:id="rId30"/>
    <p:sldId id="264" r:id="rId31"/>
    <p:sldId id="261" r:id="rId32"/>
    <p:sldId id="265" r:id="rId33"/>
    <p:sldId id="267" r:id="rId34"/>
    <p:sldId id="268" r:id="rId35"/>
    <p:sldId id="314" r:id="rId36"/>
    <p:sldId id="310" r:id="rId37"/>
    <p:sldId id="312" r:id="rId38"/>
    <p:sldId id="313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29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DF0B-67FB-456B-996B-005E46193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1F3A9-877B-4B52-9D54-017BA06AA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BAF8F-57DE-4887-BE3E-CBC2724F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3B3F0-705D-4EE7-A368-B9FA146AD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E0051-F7D8-4C8E-973A-E9BAF61C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8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E132A-6B45-4CAA-99EB-405721C1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B34C1-7BA7-4873-80CA-A1D52B95D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C5F42-9FB0-46E9-BD17-9006B3E4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97C05-4F1A-4076-A6DC-D70E7A7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FB94C-2749-4686-BD83-54508ACF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4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2361D9-96A5-46B5-BB3E-3DB7E5CF1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90490-9D31-44A9-A567-DF281E6E7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CEA8-3469-4EE3-8162-D91F722E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F58C9-96BF-41D0-8E48-22E066E3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F9FE3-57EF-4EA2-9F4C-A55831EC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7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3F75A-99B8-4556-A16E-48BEF5041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952B-C263-4B0B-BB9B-E48842366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C705B-AE01-4A48-ADE2-5197D293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E1D6B-84DF-42AD-9DF4-BB6A0729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B2E5E-E099-4BDE-86E3-9A648F11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46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8A9F-C1F4-415A-9039-6540737C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4A011-ADE9-47BE-932D-90159AFA3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3EBD7-EA51-4771-A194-66D34552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C5FF5-4DED-405D-819D-2911D2BF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7AD34-F77A-4D76-9BBE-94570AA9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6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6A2C-A045-4386-975E-B08362F9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B63DB-6691-4A93-A5F2-274E38D7D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26324-E630-416A-BFC1-C5570D496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FE570-1F73-4392-9B1A-50EA6C9B2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3DFA0-CDA5-466A-91EC-7F77FC39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D36E5-61B0-4831-8A8C-452F8E4A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45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8910-5CE9-4BF0-A6AE-2C0756ECC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82E90-8C9A-47B0-848E-08818865D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CCF1B-420A-4A51-AB3D-7A2ED1C53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498A8-0796-4157-A7E0-6DB1DA0BF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6495A-B638-4A20-AAD2-EF077DED9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20BD35-BC64-47A0-B323-45A356B8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0EAC95-8415-42DF-AD75-C2D2EA22C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5833C-1974-4E20-A974-086A7824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3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09AD-D575-4CFA-B9D3-59C85B581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8F968-A442-4E98-BA1C-FDC9D53CB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EA23F-081A-439F-9070-ABE4E19C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E707D-250B-447F-B933-21C6380F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0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F0E3C0-1959-4995-AC9A-52FDFE12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BCD98-9422-48B3-96B2-1336FBA9F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C008D-23E0-4C76-BB24-F5FB6013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B0216-42CE-40F0-BC5A-5963AF4F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DACCA-AFB5-45A9-BE24-9CBD2490D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A1925-49B2-458D-8BBB-F53B320C1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CEAB8-0912-4D61-A2FF-1FB5DAACA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1BB4F-5B87-454C-94BF-D9AAC2677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1F6CF-BD25-4C97-9B81-DE46A4B7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6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2385-81B1-4C34-9F9C-877D24BD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B5555E-D7C9-41B3-B944-B222BD657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7340F-F734-48B5-B409-3C5FAB096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CF70E-174A-437F-8D58-63436214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78878-8515-4589-90A2-EEBD68320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CF13F-0830-4996-B7AD-3CD176CE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7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F4C4A-BC6F-439A-B386-196EA38D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423D7-603D-4A71-A0B6-0C10659B9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98499-6E33-495A-8818-599B88EEB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7DCC3-D673-4803-8B73-E15F402D233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0CBFA-3AA1-4FD7-B029-85C44AD5B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B1EA2-B5BE-4F7F-B2AA-26EAEF718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6DAC6-76E0-4610-A0CF-13E963758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2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B5A60-2BA5-4751-9F13-EDF990362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41" y="2868662"/>
            <a:ext cx="11177516" cy="1120676"/>
          </a:xfrm>
          <a:solidFill>
            <a:srgbClr val="FF0000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TEMA: RRUGËTIMI I SHQIPËRISË DREJT PAVARËSISË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01177DF-6EF1-440D-B771-5146E83A3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logo ibrhim kodra">
            <a:extLst>
              <a:ext uri="{FF2B5EF4-FFF2-40B4-BE49-F238E27FC236}">
                <a16:creationId xmlns:a16="http://schemas.microsoft.com/office/drawing/2014/main" id="{0C14C566-AE57-4C2F-8B37-18DE98E29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457200"/>
            <a:ext cx="882650" cy="8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2113D7A-F216-4AE0-A742-720FD1952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23" y="-1419717"/>
            <a:ext cx="994586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kumimoji="0" lang="it-IT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lang="it-IT" altLang="en-US" sz="12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kumimoji="0" lang="it-IT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lang="it-IT" altLang="en-US" sz="12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kumimoji="0" lang="it-IT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lang="it-IT" altLang="en-US" sz="12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r>
              <a:rPr kumimoji="0" lang="it-IT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lang="it-IT" altLang="en-US" sz="12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kumimoji="0" lang="it-IT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r>
              <a:rPr lang="it-IT" altLang="en-US" sz="1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kumimoji="0" lang="it-IT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r>
              <a:rPr lang="it-IT" altLang="en-US" sz="1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kumimoji="0" lang="it-IT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r>
              <a:rPr lang="it-IT" altLang="en-US" sz="1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lang="it-IT" altLang="en-US" sz="12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endParaRPr lang="it-IT" altLang="en-US" sz="12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r>
              <a:rPr kumimoji="0" lang="it-IT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it-IT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Shkolla e mesme jopublike “Ibrahim Kodra”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5486400" algn="l"/>
              </a:tabLst>
            </a:pPr>
            <a:r>
              <a:rPr kumimoji="0" lang="it-I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5E2127-F274-4741-B5AF-CFFE00099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185"/>
            <a:ext cx="3029803" cy="12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68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5E2C51-C1D4-47EB-84E0-73214C2415EF}"/>
              </a:ext>
            </a:extLst>
          </p:cNvPr>
          <p:cNvSpPr/>
          <p:nvPr/>
        </p:nvSpPr>
        <p:spPr>
          <a:xfrm>
            <a:off x="351692" y="323557"/>
            <a:ext cx="116339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KRYENGRITJA E PËRGJITHSHME E VITIT 1912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Përgatitja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deputetët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mblodhën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Stamboll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mbledhje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mëposhtme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I.Qemali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siguronte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mbështjetjen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ndërkombëtare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holla.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Prishtina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organizonte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Kosovë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Myfit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Libohova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Syrja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organizonin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jugore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nisi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malësinë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Gjakovës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Bajram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Junikut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(21-25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1912)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Njohja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kombësisë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Emërimi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guvernatori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nëpunësve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shqiptarë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Gjuha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gjuhë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zyrtare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Decentralizim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qeverisjes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90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13EFFD-9D9A-46ED-B0E6-905065D602FD}"/>
              </a:ext>
            </a:extLst>
          </p:cNvPr>
          <p:cNvSpPr/>
          <p:nvPr/>
        </p:nvSpPr>
        <p:spPr>
          <a:xfrm>
            <a:off x="98475" y="309489"/>
            <a:ext cx="116761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Zhvillimi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kryengritjes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Kryengritësit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sulmuan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Pejën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Gucinë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Qafën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Prushit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Jugut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korrik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kryengritësit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Prishtinë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Bisedimet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Prishtinë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gusht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zhvilluan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bisedimet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Prishtinë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Komisioni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autonomi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Prishtina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parashtroi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memorandum me 14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gjuhë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nëpunës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kryengritësit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kryengritësit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Shkupin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çlirua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Peshkopia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Fieri,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Përmeti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Leskoviku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Erseka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gusht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ndryshime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Rëndësia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pjesëmarrja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gjerë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shtrirja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rëndësishmja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7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B9A6BF-EA30-477C-BA6F-33BC44F2E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623" y="594114"/>
            <a:ext cx="2840617" cy="2834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66076-D65A-4811-826D-B752B6F5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08" y="1485626"/>
            <a:ext cx="2840617" cy="2834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1FFC7-BBA7-42FB-8BE0-5BD6F4C0A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938" y="1202542"/>
            <a:ext cx="2644726" cy="28348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B22132-12E1-4BCA-BF85-9B78BB2777D9}"/>
              </a:ext>
            </a:extLst>
          </p:cNvPr>
          <p:cNvSpPr/>
          <p:nvPr/>
        </p:nvSpPr>
        <p:spPr>
          <a:xfrm>
            <a:off x="4735853" y="3668095"/>
            <a:ext cx="3024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Myfit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Libohova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13A1E6-9F25-4EA1-AEB5-A5B232729332}"/>
              </a:ext>
            </a:extLst>
          </p:cNvPr>
          <p:cNvSpPr/>
          <p:nvPr/>
        </p:nvSpPr>
        <p:spPr>
          <a:xfrm>
            <a:off x="8967795" y="4320512"/>
            <a:ext cx="1309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Syrja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316A4A-F766-41D0-9590-715B75E302C4}"/>
              </a:ext>
            </a:extLst>
          </p:cNvPr>
          <p:cNvSpPr/>
          <p:nvPr/>
        </p:nvSpPr>
        <p:spPr>
          <a:xfrm>
            <a:off x="1224580" y="4320512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Bajram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93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E6804C-F76D-4B29-8FC0-354DC80A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5" y="267287"/>
            <a:ext cx="5790437" cy="3105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158E6-3DD0-4216-8CEB-A99D8169B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5" y="3530450"/>
            <a:ext cx="5922499" cy="3105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23B098-8282-4B48-B42D-A771BF48B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221" y="267287"/>
            <a:ext cx="5162844" cy="3263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6BE00-3B3C-4EBD-B66F-F6347F78C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283" y="3482203"/>
            <a:ext cx="5030781" cy="3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94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41C6-B02A-4B15-A477-ABC6197D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qëndrimi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shqiptarëve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C62B5-3CF8-4C55-8D5F-39C428625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181686"/>
            <a:ext cx="11507373" cy="4995277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nisi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tetor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Mali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 , Serbia,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Bullgaria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Greqia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Perandorisë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gjendje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ndërlikuar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kontradiktore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zbatojnë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copëtimit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Serbët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pushtuan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Shkupin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Shkodrës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vazhduan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Tiranës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Elbasanit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Durrësit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Pushtimi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shoqërua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reprezalje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Ushtria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malazeze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qytetin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Shkodrës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Ushtria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Selanikun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Janinën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Sazanin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Himarën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fshatrat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përreth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Shkup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mbledhje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vendosi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njoftonte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Mëdha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sundimin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Turqisë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tërësisë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tokësore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29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046D2-E301-4A19-8B46-1E192D66BAC2}"/>
              </a:ext>
            </a:extLst>
          </p:cNvPr>
          <p:cNvSpPr/>
          <p:nvPr/>
        </p:nvSpPr>
        <p:spPr>
          <a:xfrm>
            <a:off x="379829" y="211015"/>
            <a:ext cx="1131042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Mbledhja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Bukureshtit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Fitoret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shteteve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Mëdha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tetorit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mendonin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nevojën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ndryshimeve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territoriale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aleatëve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Patriotët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ndodheshin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jashtë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atdheut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vendosën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ndërmerrnin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shpëtimin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Luigj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Gurakuqi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nisën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Stambolli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arritën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Bukuresht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mbledhjen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kolonisë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krijohej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Komitet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Komision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shkonte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kancelaritë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evropiane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përpara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Mëdha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Komiteti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Bukureshtit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koordinonte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veprimtaritë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komiteteve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brenda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jashtë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mbledhje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saktësi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autonomia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apo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afërt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07463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BF12F-FF36-4E22-A066-D4B05E18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871" y="534571"/>
            <a:ext cx="8201463" cy="56423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Qëndrimi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austro-hungarez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zhvilloi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Vjenë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takime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Berthold.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Austro-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autonome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mendim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mbizotëronte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diplomatike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Mëdha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lëvizjen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mbledhjen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Ndërkohë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ushtria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shpartalluar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frontet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trupat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serbe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malazeze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kishin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thellë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atdhetarëve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kryesuar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vlerësoi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se,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vetmja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zgjidhje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çështjes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shpalljes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6C6D02-0325-405B-9278-4894316F4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7" y="1496964"/>
            <a:ext cx="3090203" cy="36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34998-CE3D-47AD-974B-D5A2907F9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332" y="1299167"/>
            <a:ext cx="6457070" cy="182646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deklaronte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Trieste se: “...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menjëherë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mbërritjes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tij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shpallej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zgjidhej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përkohshme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9B1B-79FF-40C0-A500-2779EDE38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7" y="284870"/>
            <a:ext cx="4782967" cy="33314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6B8492-7C3D-4281-8FF1-6EAAFF482DAE}"/>
              </a:ext>
            </a:extLst>
          </p:cNvPr>
          <p:cNvSpPr/>
          <p:nvPr/>
        </p:nvSpPr>
        <p:spPr>
          <a:xfrm>
            <a:off x="436147" y="3967088"/>
            <a:ext cx="11493254" cy="18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arkivave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austro-hungareze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duke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gdhirë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21,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avulloret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Brünn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Wurmbrand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Rodonit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bërë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kalimin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Ismailit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njerëzve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tjetra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Austriakët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zgjodhën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Rodonit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përballë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Durrësit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patrullonin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897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AB3905-0688-4512-AE04-3581B707A272}"/>
              </a:ext>
            </a:extLst>
          </p:cNvPr>
          <p:cNvSpPr/>
          <p:nvPr/>
        </p:nvSpPr>
        <p:spPr>
          <a:xfrm>
            <a:off x="5619017" y="578451"/>
            <a:ext cx="6291628" cy="35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atdhetarëve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vendosi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ngrinte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Durrës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flamurin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faktorë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20000"/>
              </a:lnSpc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ndihmuara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dhespot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Jakovi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 algn="just">
              <a:lnSpc>
                <a:spcPct val="120000"/>
              </a:lnSpc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përparimi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trupave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serbe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qytetit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 algn="just">
              <a:lnSpc>
                <a:spcPct val="120000"/>
              </a:lnSpc>
              <a:buAutoNum type="alphaL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lëshimi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urdhrit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arrestimin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 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komandanti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Janinës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36D47F-87C0-4100-A928-4470A659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5" y="578451"/>
            <a:ext cx="5337662" cy="35184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833339-BFEB-4246-8F2B-09B1156DD7A2}"/>
              </a:ext>
            </a:extLst>
          </p:cNvPr>
          <p:cNvSpPr/>
          <p:nvPr/>
        </p:nvSpPr>
        <p:spPr>
          <a:xfrm>
            <a:off x="506436" y="4350264"/>
            <a:ext cx="11099409" cy="183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shoqëruar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delegatët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Durrësit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Shijakut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Tiranës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Krujës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atdhetarëve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vazhdoi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rrugën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Kavajës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ngrit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Elbasan 25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Tiranë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Durrës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Kavaje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Peqin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Lushnje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3122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A9616-5090-40AE-B4CF-5C5D18E75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376938" cy="822960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Delegatët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Durrësit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FA1F1C2-28FA-4F03-80E0-7993704272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" b="55"/>
          <a:stretch>
            <a:fillRect/>
          </a:stretch>
        </p:blipFill>
        <p:spPr>
          <a:xfrm>
            <a:off x="936126" y="1772592"/>
            <a:ext cx="3092131" cy="24415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0FB66-35DD-429C-A71E-0594BC877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032" y="4459457"/>
            <a:ext cx="4349994" cy="1814733"/>
          </a:xfrm>
        </p:spPr>
        <p:txBody>
          <a:bodyPr>
            <a:normAutofit fontScale="70000" lnSpcReduction="20000"/>
          </a:bodyPr>
          <a:lstStyle/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Dom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Nikollë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Kaçorri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përfaqësues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popullsisë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katolike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dioqezës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Mustafa (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Hanxhiu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Basha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përfaqësonte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pronarët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qytetit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Durrësit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4D4A5-1FF7-4E81-A921-DDFF8DF32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440" y="1276476"/>
            <a:ext cx="2385286" cy="2421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138AB-5E97-4BDF-9AE6-71BBF3FA1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25" y="1680259"/>
            <a:ext cx="2741001" cy="2552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DE2377-5CBC-4515-9270-41F95CFA6D2F}"/>
              </a:ext>
            </a:extLst>
          </p:cNvPr>
          <p:cNvSpPr/>
          <p:nvPr/>
        </p:nvSpPr>
        <p:spPr>
          <a:xfrm>
            <a:off x="4772026" y="3999958"/>
            <a:ext cx="3302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Abaz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Çelkupa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përfaqësues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vegjëlisë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nënpunësisë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qytetit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651763-43C0-4C62-9740-6A3F55A8DE9F}"/>
              </a:ext>
            </a:extLst>
          </p:cNvPr>
          <p:cNvSpPr/>
          <p:nvPr/>
        </p:nvSpPr>
        <p:spPr>
          <a:xfrm>
            <a:off x="8382025" y="4214167"/>
            <a:ext cx="29701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Jahja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Ballhysa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përfaqësonte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qytetit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11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729CE-D875-433E-A425-F50EAAD9B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5" y="801858"/>
            <a:ext cx="10959905" cy="562708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Rezultatet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nxënit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kompetencave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fushës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temës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mesimore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37E8B-27A4-442F-81F4-BBCA9CBD1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1364566"/>
            <a:ext cx="10959905" cy="481239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Nxënësi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Shpjegon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faktorët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ndikuan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Shpjegon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kushtet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antiosmane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1909-1912</a:t>
            </a:r>
          </a:p>
          <a:p>
            <a:pPr algn="just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Analizon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karakterin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autonomist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Memorandumit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Greçës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karakterin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qëndrimin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shqiptarëve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saj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Shpjegon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platforma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autonomiste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Pavarësisë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Analizon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vendimet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Vlerëson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rëndësinë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shpalljes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Pavarësisë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Analizon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figurave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kryesore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54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883C-7529-4969-968F-3F2127DF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0801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BAF0C-DF52-48AE-BC56-4AB923CC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29" y="1055078"/>
            <a:ext cx="11211950" cy="512188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Përparimi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forcave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serbe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delegatët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mbledhur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hapnin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1912.</a:t>
            </a:r>
          </a:p>
          <a:p>
            <a:pPr algn="just">
              <a:lnSpc>
                <a:spcPct val="10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delegatë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trevat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delegatët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pjesëmarrës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Luigj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Gurakuqi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Boletini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Bedri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Pojani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Rexhep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Mitrovica,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Vehbi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Agolli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Mit’hat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Frashëri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Mustafa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Kruja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mbërriti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Boletini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400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luftëtarë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kosovarë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shkak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rrethanave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mundën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merrnin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Prishtina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Nexhip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Idriz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Seferi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Hoxha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ndodheshin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burgun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Beogradit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Bajram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luftimet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rrugës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6861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F100A-51EB-45E4-A9DF-453C23BE84E2}"/>
              </a:ext>
            </a:extLst>
          </p:cNvPr>
          <p:cNvSpPr/>
          <p:nvPr/>
        </p:nvSpPr>
        <p:spPr>
          <a:xfrm>
            <a:off x="422031" y="618978"/>
            <a:ext cx="114229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Vendimet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Shqiperisë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Perandoria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I.Qemali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Pleqësisë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konsultativ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qeverisë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zgjodhi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mbajti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fjalimin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dukje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rrethanat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krijuara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vetmja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udhë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shpëtimi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ndarja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Turqia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Shpalljes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gjashtë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Mëdha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Anglia, Italia, Austro-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Gjermania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shtetet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Rumania, Mali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Zi, Serbia,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Bullgaria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Greqia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64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CBA809-6148-4676-9E0C-8F3CA67FB67C}"/>
              </a:ext>
            </a:extLst>
          </p:cNvPr>
          <p:cNvSpPr/>
          <p:nvPr/>
        </p:nvSpPr>
        <p:spPr>
          <a:xfrm>
            <a:off x="5882185" y="539245"/>
            <a:ext cx="59206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delegatë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nënshkruan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dokumentin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thuhej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“...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sot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bëhet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vehte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lirë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mosvarme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17.30,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I.Qemali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duke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ngritur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Flamurin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qëndisur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atdhetarja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Marigo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zhvillua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Xhemil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kushëri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fotografi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mungonin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fotografët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realizua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1913,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Marubi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CD2D9-CE3B-4D9E-9E9F-EB4C2066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4" y="539245"/>
            <a:ext cx="5472750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8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0055" y="633046"/>
            <a:ext cx="8697822" cy="215109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Marigo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Pozio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fshatin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Hoçisht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Korçë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Qamil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Panaritit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flamurin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ngrit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kishin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sjellë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Bostoni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Korfuz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anëtarë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shoqërisë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Besa-Besën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variant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tjetër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Spiridon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emigrant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Rumani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ACFD67-A6D9-4BBD-9473-BB87649A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39" y="960592"/>
            <a:ext cx="2713947" cy="27959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D77F6-4820-4A45-A83E-A1D5D99916F8}"/>
              </a:ext>
            </a:extLst>
          </p:cNvPr>
          <p:cNvSpPr/>
          <p:nvPr/>
        </p:nvSpPr>
        <p:spPr>
          <a:xfrm>
            <a:off x="479839" y="4073857"/>
            <a:ext cx="112323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kujtimeve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Eqerem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shtëpinë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dhuratë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Alehandro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Kastrioti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Marigo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Pozio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qëndisi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qëndroi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ballkonin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ndërtesës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tezë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shkencërisht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vërtetuar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4391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1FEFC2-178D-4DE2-9A46-9AA41443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390379"/>
            <a:ext cx="10494498" cy="56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82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4C272-A439-49F3-9E83-213D7ED60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93896"/>
            <a:ext cx="10199077" cy="58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53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855D-8E59-4307-AA9A-42E3C60DC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85" y="573206"/>
            <a:ext cx="10958015" cy="5603757"/>
          </a:xfrm>
        </p:spPr>
        <p:txBody>
          <a:bodyPr>
            <a:normAutofit/>
          </a:bodyPr>
          <a:lstStyle/>
          <a:p>
            <a:pPr lvl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qeverisjes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monarki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kushtetuese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Faktorët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ndikuan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 indent="-457200" algn="just"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sundimit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shekullor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Osman</a:t>
            </a:r>
          </a:p>
          <a:p>
            <a:pPr marL="457200" lvl="0" indent="-457200" algn="just"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mbizotëruese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Europë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pranueshme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shqiptarët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muaj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vështira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dhjetor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1912- 22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1914.</a:t>
            </a:r>
          </a:p>
          <a:p>
            <a:pPr lvl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përpoq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krahina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njohën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pushteti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shtrihej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territor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kufizuar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përfshihej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trekëndëshin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Vlorë-Berat-Lushnjë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sipërfaqe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km2.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12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90C8B-580A-46AF-85CE-A11912DAF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6513341" y="492369"/>
            <a:ext cx="5317585" cy="5376619"/>
          </a:xfrm>
        </p:spPr>
        <p:txBody>
          <a:bodyPr>
            <a:normAutofit fontScale="92500"/>
          </a:bodyPr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Qeveria</a:t>
            </a:r>
            <a:r>
              <a:rPr lang="en-US" sz="3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 Ismail </a:t>
            </a:r>
            <a:r>
              <a:rPr lang="en-US" sz="3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Qemalit</a:t>
            </a:r>
            <a:endParaRPr lang="en-US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Ismail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Qemali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Kryeministër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Jashtëm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Dom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Nikoll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Kaçorri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Zv.Kryeministër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Myfit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bej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Libohova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Brendshëm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Mehmet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Pashë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Deralla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Luftës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Abdi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bej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Toptani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Financave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Petro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Poga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Drejtësisë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sistemit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Gjyqësor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Luigj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Gurakuqi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Arsimit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Mit'hat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Bej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Frashëri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Punëve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Publike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Pandeli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Cale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Agrikulturës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Lef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Nosi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Ministër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Post-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Telegrafit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42733E1-409D-4346-82A8-87C5F15C5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05" y="815926"/>
            <a:ext cx="6016283" cy="51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28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BDC1F67-E479-463B-A326-2952593C6704}"/>
              </a:ext>
            </a:extLst>
          </p:cNvPr>
          <p:cNvGrpSpPr/>
          <p:nvPr/>
        </p:nvGrpSpPr>
        <p:grpSpPr>
          <a:xfrm>
            <a:off x="256398" y="646860"/>
            <a:ext cx="5500467" cy="2782140"/>
            <a:chOff x="0" y="0"/>
            <a:chExt cx="3218688" cy="23605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97552A-1D16-42C5-809B-657C90931CE1}"/>
                </a:ext>
              </a:extLst>
            </p:cNvPr>
            <p:cNvSpPr/>
            <p:nvPr/>
          </p:nvSpPr>
          <p:spPr>
            <a:xfrm>
              <a:off x="0" y="0"/>
              <a:ext cx="3218688" cy="202876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B93D02-9FE7-447C-BC80-193741984CB5}"/>
                </a:ext>
              </a:extLst>
            </p:cNvPr>
            <p:cNvGrpSpPr/>
            <p:nvPr/>
          </p:nvGrpSpPr>
          <p:grpSpPr>
            <a:xfrm>
              <a:off x="0" y="19050"/>
              <a:ext cx="2249424" cy="832104"/>
              <a:chOff x="228600" y="0"/>
              <a:chExt cx="1472184" cy="1024128"/>
            </a:xfrm>
          </p:grpSpPr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D80F7E1D-8A33-477C-AB8F-29D24FCBBFA0}"/>
                  </a:ext>
                </a:extLst>
              </p:cNvPr>
              <p:cNvSpPr/>
              <p:nvPr/>
            </p:nvSpPr>
            <p:spPr>
              <a:xfrm>
                <a:off x="228600" y="0"/>
                <a:ext cx="1466258" cy="1012274"/>
              </a:xfrm>
              <a:custGeom>
                <a:avLst/>
                <a:gdLst>
                  <a:gd name="connsiteX0" fmla="*/ 0 w 2240281"/>
                  <a:gd name="connsiteY0" fmla="*/ 0 h 822960"/>
                  <a:gd name="connsiteX1" fmla="*/ 2240281 w 2240281"/>
                  <a:gd name="connsiteY1" fmla="*/ 0 h 822960"/>
                  <a:gd name="connsiteX2" fmla="*/ 2240281 w 2240281"/>
                  <a:gd name="connsiteY2" fmla="*/ 822960 h 822960"/>
                  <a:gd name="connsiteX3" fmla="*/ 0 w 2240281"/>
                  <a:gd name="connsiteY3" fmla="*/ 822960 h 822960"/>
                  <a:gd name="connsiteX4" fmla="*/ 0 w 2240281"/>
                  <a:gd name="connsiteY4" fmla="*/ 0 h 822960"/>
                  <a:gd name="connsiteX0" fmla="*/ 0 w 2240281"/>
                  <a:gd name="connsiteY0" fmla="*/ 0 h 822960"/>
                  <a:gd name="connsiteX1" fmla="*/ 2240281 w 2240281"/>
                  <a:gd name="connsiteY1" fmla="*/ 0 h 822960"/>
                  <a:gd name="connsiteX2" fmla="*/ 1659256 w 2240281"/>
                  <a:gd name="connsiteY2" fmla="*/ 222885 h 822960"/>
                  <a:gd name="connsiteX3" fmla="*/ 0 w 2240281"/>
                  <a:gd name="connsiteY3" fmla="*/ 822960 h 822960"/>
                  <a:gd name="connsiteX4" fmla="*/ 0 w 2240281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0281" h="822960">
                    <a:moveTo>
                      <a:pt x="0" y="0"/>
                    </a:moveTo>
                    <a:lnTo>
                      <a:pt x="2240281" y="0"/>
                    </a:lnTo>
                    <a:lnTo>
                      <a:pt x="1659256" y="222885"/>
                    </a:lnTo>
                    <a:lnTo>
                      <a:pt x="0" y="8229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9642B5-48CB-4137-81B4-10ACBB3F9827}"/>
                  </a:ext>
                </a:extLst>
              </p:cNvPr>
              <p:cNvSpPr/>
              <p:nvPr/>
            </p:nvSpPr>
            <p:spPr>
              <a:xfrm>
                <a:off x="228600" y="0"/>
                <a:ext cx="1472184" cy="10241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6" name="Text Box 178">
              <a:extLst>
                <a:ext uri="{FF2B5EF4-FFF2-40B4-BE49-F238E27FC236}">
                  <a16:creationId xmlns:a16="http://schemas.microsoft.com/office/drawing/2014/main" id="{1BEE5D0B-3B29-4603-914C-35AA21DE71A2}"/>
                </a:ext>
              </a:extLst>
            </p:cNvPr>
            <p:cNvSpPr txBox="1"/>
            <p:nvPr/>
          </p:nvSpPr>
          <p:spPr>
            <a:xfrm>
              <a:off x="47198" y="415070"/>
              <a:ext cx="3171490" cy="194545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45720" tIns="9144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"/>
                <a:tabLst>
                  <a:tab pos="457200" algn="l"/>
                </a:tabLst>
              </a:pPr>
              <a:r>
                <a:rPr lang="en-US" sz="24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Kushtet</a:t>
              </a:r>
              <a:r>
                <a:rPr lang="en-US" sz="24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e </a:t>
              </a:r>
              <a:r>
                <a:rPr lang="en-US" sz="24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jashtme</a:t>
              </a:r>
              <a:r>
                <a:rPr lang="en-US" sz="24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dhe</a:t>
              </a:r>
              <a:r>
                <a:rPr lang="en-US" sz="24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të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brendshme</a:t>
              </a:r>
              <a:r>
                <a:rPr lang="en-US" sz="24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Pushtimi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trojeve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shqiptare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nga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vendet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fqinje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Qëndrimi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jomiqësor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Fuqive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të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Mëdha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 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Gjendja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e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vështirë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ekonomike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4472C4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5D0661-445B-43E0-86A9-1918A8BED1CD}"/>
              </a:ext>
            </a:extLst>
          </p:cNvPr>
          <p:cNvGrpSpPr/>
          <p:nvPr/>
        </p:nvGrpSpPr>
        <p:grpSpPr>
          <a:xfrm>
            <a:off x="5756865" y="2728749"/>
            <a:ext cx="5500467" cy="3345713"/>
            <a:chOff x="0" y="0"/>
            <a:chExt cx="3218688" cy="27600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D5D609-4704-4B04-827A-736BA12F2AE7}"/>
                </a:ext>
              </a:extLst>
            </p:cNvPr>
            <p:cNvSpPr/>
            <p:nvPr/>
          </p:nvSpPr>
          <p:spPr>
            <a:xfrm>
              <a:off x="0" y="0"/>
              <a:ext cx="3218688" cy="202876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DABFA3-3D25-47DB-8FD2-69C9543A54D8}"/>
                </a:ext>
              </a:extLst>
            </p:cNvPr>
            <p:cNvGrpSpPr/>
            <p:nvPr/>
          </p:nvGrpSpPr>
          <p:grpSpPr>
            <a:xfrm>
              <a:off x="0" y="19050"/>
              <a:ext cx="2299735" cy="1251915"/>
              <a:chOff x="228600" y="0"/>
              <a:chExt cx="1505111" cy="1540819"/>
            </a:xfrm>
          </p:grpSpPr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0855EF10-3BBF-41A7-ADB0-92A488095952}"/>
                  </a:ext>
                </a:extLst>
              </p:cNvPr>
              <p:cNvSpPr/>
              <p:nvPr/>
            </p:nvSpPr>
            <p:spPr>
              <a:xfrm>
                <a:off x="228600" y="0"/>
                <a:ext cx="1466258" cy="1012274"/>
              </a:xfrm>
              <a:custGeom>
                <a:avLst/>
                <a:gdLst>
                  <a:gd name="connsiteX0" fmla="*/ 0 w 2240281"/>
                  <a:gd name="connsiteY0" fmla="*/ 0 h 822960"/>
                  <a:gd name="connsiteX1" fmla="*/ 2240281 w 2240281"/>
                  <a:gd name="connsiteY1" fmla="*/ 0 h 822960"/>
                  <a:gd name="connsiteX2" fmla="*/ 2240281 w 2240281"/>
                  <a:gd name="connsiteY2" fmla="*/ 822960 h 822960"/>
                  <a:gd name="connsiteX3" fmla="*/ 0 w 2240281"/>
                  <a:gd name="connsiteY3" fmla="*/ 822960 h 822960"/>
                  <a:gd name="connsiteX4" fmla="*/ 0 w 2240281"/>
                  <a:gd name="connsiteY4" fmla="*/ 0 h 822960"/>
                  <a:gd name="connsiteX0" fmla="*/ 0 w 2240281"/>
                  <a:gd name="connsiteY0" fmla="*/ 0 h 822960"/>
                  <a:gd name="connsiteX1" fmla="*/ 2240281 w 2240281"/>
                  <a:gd name="connsiteY1" fmla="*/ 0 h 822960"/>
                  <a:gd name="connsiteX2" fmla="*/ 1659256 w 2240281"/>
                  <a:gd name="connsiteY2" fmla="*/ 222885 h 822960"/>
                  <a:gd name="connsiteX3" fmla="*/ 0 w 2240281"/>
                  <a:gd name="connsiteY3" fmla="*/ 822960 h 822960"/>
                  <a:gd name="connsiteX4" fmla="*/ 0 w 2240281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0281" h="822960">
                    <a:moveTo>
                      <a:pt x="0" y="0"/>
                    </a:moveTo>
                    <a:lnTo>
                      <a:pt x="2240281" y="0"/>
                    </a:lnTo>
                    <a:lnTo>
                      <a:pt x="1659256" y="222885"/>
                    </a:lnTo>
                    <a:lnTo>
                      <a:pt x="0" y="8229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4B4FAB1-67BE-45D3-AA7A-2A8A9977638D}"/>
                  </a:ext>
                </a:extLst>
              </p:cNvPr>
              <p:cNvSpPr/>
              <p:nvPr/>
            </p:nvSpPr>
            <p:spPr>
              <a:xfrm>
                <a:off x="261527" y="516691"/>
                <a:ext cx="1472184" cy="10241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BD664133-CA6E-48D5-854B-1DA2712CCD8B}"/>
                </a:ext>
              </a:extLst>
            </p:cNvPr>
            <p:cNvSpPr txBox="1"/>
            <p:nvPr/>
          </p:nvSpPr>
          <p:spPr>
            <a:xfrm>
              <a:off x="237631" y="399825"/>
              <a:ext cx="2980173" cy="236018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45720" tIns="9144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"/>
                <a:tabLst>
                  <a:tab pos="457200" algn="l"/>
                </a:tabLst>
              </a:pPr>
              <a:r>
                <a:rPr lang="en-US" sz="24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Detyrat</a:t>
              </a:r>
              <a:r>
                <a:rPr lang="en-US" sz="24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kryesore</a:t>
              </a:r>
              <a:r>
                <a:rPr lang="en-US" sz="24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të</a:t>
              </a:r>
              <a:r>
                <a:rPr lang="en-US" sz="24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qeverisë</a:t>
              </a:r>
              <a:r>
                <a:rPr lang="en-US" sz="24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42900" marR="0" lvl="0" indent="-342900" algn="just">
                <a:spcBef>
                  <a:spcPts val="0"/>
                </a:spcBef>
                <a:spcAft>
                  <a:spcPts val="0"/>
                </a:spcAft>
                <a:buFont typeface="+mj-lt"/>
                <a:buAutoNum type="alphaLcParenR"/>
                <a:tabLst>
                  <a:tab pos="457200" algn="l"/>
                </a:tabLst>
              </a:pP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Njohja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ndërkombëtare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e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pavarësisë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së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shtetit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shqiptar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42900" marR="0" lvl="0" indent="-342900" algn="just">
                <a:spcBef>
                  <a:spcPts val="0"/>
                </a:spcBef>
                <a:spcAft>
                  <a:spcPts val="0"/>
                </a:spcAft>
                <a:buFont typeface="+mj-lt"/>
                <a:buAutoNum type="alphaLcParenR"/>
                <a:tabLst>
                  <a:tab pos="457200" algn="l"/>
                </a:tabLst>
              </a:pP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Përcaktimi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kufijve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të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shtetit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të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ri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shqiptar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42900" marR="0" lvl="0" indent="-342900" algn="just">
                <a:spcBef>
                  <a:spcPts val="0"/>
                </a:spcBef>
                <a:spcAft>
                  <a:spcPts val="0"/>
                </a:spcAft>
                <a:buFont typeface="+mj-lt"/>
                <a:buAutoNum type="alphaLcParenR"/>
                <a:tabLst>
                  <a:tab pos="457200" algn="l"/>
                </a:tabLst>
              </a:pP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Shtrirja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e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autoritetit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të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qeverisë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dhe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administrimi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vendit</a:t>
              </a: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20040" marR="0" algn="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cap="small" dirty="0">
                  <a:solidFill>
                    <a:srgbClr val="ED7D3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463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B17AE-092B-4E1A-ABC8-D5AA859BA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Përpjekjet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tejkalimin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gjendjes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vështirë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C0C70-1A41-41E2-AE83-4EC2C890C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05" y="1505243"/>
            <a:ext cx="10833295" cy="4671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Shtrirja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autoritetit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largimi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trupave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pushtuese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kundërshtimi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prirjeve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separatiste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Pashë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Toptanit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Administrimi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vendit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legjislacioni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Kanuni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Përtashëm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Kanuni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ndarje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re administrative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gjykatave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shtetërore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institucionet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fetare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fushën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arsimore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kulturore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8919B-FEC1-4A43-9AA0-98ACB828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Faktorët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ndikuan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pavarësinë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5FDDA-5400-4013-B24F-905629C78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" y="1350498"/>
            <a:ext cx="10917702" cy="48264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shqiptarëve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1909-1912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Dobësimi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Perandorisë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quoja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pushtimin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Bosnje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Hercegovinës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Austro-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pushtimin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Italia.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Qëndrimi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Austro-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Italisë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shihnin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kuadrin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interesave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vendosur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ekonomik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shtrirjes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shteteve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sllave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perëndimore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mbështetje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shtrirjen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44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F03214-0281-4E94-9B79-5A45E6A02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402864"/>
              </p:ext>
            </p:extLst>
          </p:nvPr>
        </p:nvGraphicFramePr>
        <p:xfrm>
          <a:off x="590843" y="548640"/>
          <a:ext cx="10958732" cy="5687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9508">
                  <a:extLst>
                    <a:ext uri="{9D8B030D-6E8A-4147-A177-3AD203B41FA5}">
                      <a16:colId xmlns:a16="http://schemas.microsoft.com/office/drawing/2014/main" val="1956559483"/>
                    </a:ext>
                  </a:extLst>
                </a:gridCol>
                <a:gridCol w="7239224">
                  <a:extLst>
                    <a:ext uri="{9D8B030D-6E8A-4147-A177-3AD203B41FA5}">
                      <a16:colId xmlns:a16="http://schemas.microsoft.com/office/drawing/2014/main" val="79264993"/>
                    </a:ext>
                  </a:extLst>
                </a:gridCol>
              </a:tblGrid>
              <a:tr h="3723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Masat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Qeveria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Vlorës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4357599"/>
                  </a:ext>
                </a:extLst>
              </a:tr>
              <a:tr h="1116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Institucione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Qeveria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përkohshme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Pleqësia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Luante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rolin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legjislativit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Funksionon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organ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këshillimor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7650893"/>
                  </a:ext>
                </a:extLst>
              </a:tr>
              <a:tr h="1489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Legjislacion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Kanuni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Jurisë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Kanuni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Përtashëm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administratës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lokale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0158837"/>
                  </a:ext>
                </a:extLst>
              </a:tr>
              <a:tr h="1861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Gjyqësor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drejtësi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Organizim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gjyqësor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shkëputur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tradita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osmane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gjykata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shtetërore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shkëputura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civile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Ndarja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administrative: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prefekture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nënprefekture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komunë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5353164"/>
                  </a:ext>
                </a:extLst>
              </a:tr>
              <a:tr h="7446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Milici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xhandarmëri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Milicia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mbrojtja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vendit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Xhandarmëria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ruajtja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rendit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504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921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D2084-93C3-4C94-BA6E-52699800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dirty="0"/>
              <a:t>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Rënia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Ismail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027C2-B44A-488F-8FDA-F862D3843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" y="1491175"/>
            <a:ext cx="10777025" cy="468578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1914, Ismail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dhanë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dorëheqjen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Rrethanat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ndikuan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Përkohshme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Ndërkombëtare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Shkodër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Pleqësia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Mesme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krijuar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pashë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Toptani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shtrihej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Tiranës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Durrësit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Shijakut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Peqinit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Kavajës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pushtet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krahas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Caktimi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Vilhelm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Vidit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Mëdha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02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7DBA-AB2D-466E-BD65-C3A02AA0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Gadishullin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fundit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pavarësinë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35892-6E97-44BE-8F70-E1F27059A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Gadishullin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shpalli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vonesë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shkaktua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faktorët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ekonomikë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shoqërorë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politikë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brendshëm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jashtëm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Faktorët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jashtëm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ndikuar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Pushtimi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shekullor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perandorie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Huaja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mbështetur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qëndrimi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mospërfillës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çështjes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Luftërat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fqinjëve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copëtimin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territoreve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87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AC16F-D9C7-4523-A829-E37FAB2F06A6}"/>
              </a:ext>
            </a:extLst>
          </p:cNvPr>
          <p:cNvSpPr/>
          <p:nvPr/>
        </p:nvSpPr>
        <p:spPr>
          <a:xfrm>
            <a:off x="464235" y="478302"/>
            <a:ext cx="10944664" cy="5503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Shekulli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XIX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njihet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shekulli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krijimit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sheteve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kombe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Shqipëri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ngjizja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shet-kombësisë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fillon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pas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shek.XIX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shembulli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tipik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është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Lidhja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Shqiptare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Prizrenit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Faktorët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kanë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ndikuar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janë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Gjuha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shkruar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shume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vonë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Prapambetja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ekonomike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shoqërore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Kombi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ynë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ishte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ndarë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Kjo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ndodhi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sepse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shumica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shqiptarëve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ndërruan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fenë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nuk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kishin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element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kryesor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ishte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grekët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serbët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Duke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qënë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shumica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ishin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myslimanë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u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Europa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Rusia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popull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afët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turqit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myslimanë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Shqiptarët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bënë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pjesë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qeverisjes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osmanëve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250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7A2943-0158-43E3-86DF-80488F8619B9}"/>
              </a:ext>
            </a:extLst>
          </p:cNvPr>
          <p:cNvSpPr/>
          <p:nvPr/>
        </p:nvSpPr>
        <p:spPr>
          <a:xfrm>
            <a:off x="576775" y="205650"/>
            <a:ext cx="11197883" cy="620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Rendësia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shpalljes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pavarësisë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Shqipërisë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fryt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përpjekjeve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luftrave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popullit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shqiptar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ruajtur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tërësinë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territoriale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atdheut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formuar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shtetin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lire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shqiptar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fitore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mbarë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kombit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shqiptar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Kuvendi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shpalli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pavarësinë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gjithë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shqiptarëve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Ai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trajtoi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Shqipërinë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pandarë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28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nëntorit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1912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sanksionohej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drejta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pamohueshme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historike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kombit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shqiptar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qënë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bashkuar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lirë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pavarur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trojet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veta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krahas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popujve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tjerë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Gadishullit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Ballkanik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Kuvendi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hodhi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themelet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shtetit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sovran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shqiptar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krijuan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kushte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reja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prapambetja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zhvillimin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ekonomik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shoqëror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kulturor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arenR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rrugën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synimeve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shoviniste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monarkive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fqinje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copëtimin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Shqipërise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26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B6A35-CEF7-458D-956F-8BB0363FB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314" y="1209822"/>
            <a:ext cx="7963486" cy="496714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Ismail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Hakki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bej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lindi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janar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1844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familjen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Mahmud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bej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Hedije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hanëm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Asllanpashali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vinte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oxhaku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sanxhakbejlerëve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trashëgueshëm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ndërsa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ëma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vinte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oxhaqet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vjetra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bejlere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1848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Vlorajt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syrgjynosën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pasojë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kryengritjes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bënë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kundër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Tanzimatit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Selanik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nisi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shkollën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fillore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mësoi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turqishten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vijoi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shkollimin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mësues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privat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1855 u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regjistrua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gjimnazin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Zosimea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Janinë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vetmi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nxënës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musliman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kaloi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greqishten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vjetër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latinishten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mori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njohuri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matematikë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fizikë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privatisht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arabiht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frëngjisht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regjistrave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Zosimeas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Ismail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provimet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fundit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korrik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1859. </a:t>
            </a:r>
          </a:p>
          <a:p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772E0-4AA7-4A6E-97D1-01880869A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624012"/>
            <a:ext cx="2857500" cy="36099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BC2D59-4F45-4E5A-A9CD-F5511472B41A}"/>
              </a:ext>
            </a:extLst>
          </p:cNvPr>
          <p:cNvSpPr/>
          <p:nvPr/>
        </p:nvSpPr>
        <p:spPr>
          <a:xfrm>
            <a:off x="1083213" y="273074"/>
            <a:ext cx="4900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Ismail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6114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E4521-5A24-454F-944B-10FF23FB5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298" y="1119186"/>
            <a:ext cx="8665699" cy="3128476"/>
          </a:xfrm>
        </p:spPr>
        <p:txBody>
          <a:bodyPr>
            <a:normAutofit fontScale="47500" lnSpcReduction="20000"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Ismail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diplomua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gjimnazin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Zosimea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Janinë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arsimua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Paris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Shkenca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Juridike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Ekonomike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edukim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arsimuarit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asaj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njihte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shkëlqyer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gjuhën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osmanishten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turqishten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re,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greqishten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vjetër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latinishten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italishten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frëngjishten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1860, e nisi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karrierën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vet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politike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përkthyes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Ministrinë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Jashtme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Turqisë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Osmane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1868,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drejtor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Sekretariatit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Zyrën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Juridike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Sofje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Bullgarisë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056A2-681F-4877-993D-C02584718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3" y="1083213"/>
            <a:ext cx="2705686" cy="3164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098A77-A672-4516-B052-83C0F5EFD43F}"/>
              </a:ext>
            </a:extLst>
          </p:cNvPr>
          <p:cNvSpPr/>
          <p:nvPr/>
        </p:nvSpPr>
        <p:spPr>
          <a:xfrm>
            <a:off x="347003" y="4494651"/>
            <a:ext cx="111885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nënprefektit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rajonit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Rusçuk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emërua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sekretar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Përgjithshëm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Ministrisë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Jashtme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Turqisë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1877, 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internohet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Kytahja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Anadollit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Sulltan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Avdylhamiti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hoqi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internimin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emëroi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Bollu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Turqisë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00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1E34B-E25D-4EE6-AE3E-A3EBF2060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1" y="295422"/>
            <a:ext cx="11816862" cy="5881541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Emërohet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Siri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Arriti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bëhej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këshilltar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personal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sulltan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Avdylhamitit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Emërohet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Përgjithshëm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Libisë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rrugës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kthehet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shkon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Paris,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Londër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punuar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çështjen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1908,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zgjidhet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deputet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rrethit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Beratit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1871,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administratës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mori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mbledhje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rilindësve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Stamboll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krijuar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alfabetin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1865 nisi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punonte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pavarësinë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duke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krijuar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çështje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klub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kryeqendrën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perandorisë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Stamboll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Konstandin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Kristoforidhin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Shërbimi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sigurisë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administratës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zbuloi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kohës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Ismail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punonte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Turqinë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kishte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hartuar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dokument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projektin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pavarur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shkaqet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mëdha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përndjekjes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ndërmor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ndaj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atij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Ismail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vdiq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rrethana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misterioze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Peruxha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Italisë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se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jepte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konferencë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shtyp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52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F2D15-5A6C-4902-8FD1-0EF94463C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0" y="773723"/>
            <a:ext cx="10861430" cy="5403240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Kufoma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mbajtur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Peruxha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javë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vdekjes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balsamosjes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dyshimet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helmim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nxjerrë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brendshme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zhdukur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çdo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shenjë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autopsinë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shkurt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varroset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1932.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Pasardhësit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aktivë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ditët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sotme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Darling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Nedim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Ariana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shumica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pasardhësve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vdekur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tjetër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emigracion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vitesh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030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94F286-E781-4336-BB39-8369ADD18DB4}"/>
              </a:ext>
            </a:extLst>
          </p:cNvPr>
          <p:cNvSpPr/>
          <p:nvPr/>
        </p:nvSpPr>
        <p:spPr>
          <a:xfrm>
            <a:off x="5734929" y="386587"/>
            <a:ext cx="6096000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Boletini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(1864 –1916)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qenë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ushtarak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ushtrinë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prijës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kryengritjeve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Vilajetin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Kosovës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figurë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atdhetarisë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moshën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vjeçare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luftëtar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Lidhjes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Prizrenit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betejën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Slivovës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kundër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forcave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osmane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Përkrahu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Haxhi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Zekën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atdhetarët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tjerë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themelimin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Lidhjes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Pejës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(1899-1900) 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Stamboll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1901-1902, u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caktua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Rojeve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Sulltan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Abdyl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Hamid II.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organizatorët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Ferizajt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(1908) 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kundërvu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politikës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reaksionare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antishqiptare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xhonturqve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Luajti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rolin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qendror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kryetar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përgjithshme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pranverë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0EC7D-5DB9-4264-82BA-327C35DC02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071" y="864889"/>
            <a:ext cx="5063882" cy="49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45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FA79CA-2466-4D95-9287-412376D76B8A}"/>
              </a:ext>
            </a:extLst>
          </p:cNvPr>
          <p:cNvSpPr/>
          <p:nvPr/>
        </p:nvSpPr>
        <p:spPr>
          <a:xfrm>
            <a:off x="323557" y="539491"/>
            <a:ext cx="11549575" cy="446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Revolucioni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Turqve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Rinj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shqiptarët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Lëvizja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Turqve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Rinj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fund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shek.XIX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Ajo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drejtohej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kundër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pushtetit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absolut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sulltanit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Ata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premtuan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do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t’u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njihnin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popujve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perandorisë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drejtat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kombëtare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marrjen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pushtetit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xhonturqit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mbajtën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premtimet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ndaj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shqiptarëve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Shqiptarët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ishin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pakënaqur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ndjekur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prej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Xhonturqve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sepse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Ndoqën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politikë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centralizuese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Vendosën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taksa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reja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mbyllën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shkolla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gjuhën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shqipe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mohuan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drejtat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privilegjet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gëzonin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8159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0D1086-1F9B-4336-BE17-60B47080C915}"/>
              </a:ext>
            </a:extLst>
          </p:cNvPr>
          <p:cNvSpPr/>
          <p:nvPr/>
        </p:nvSpPr>
        <p:spPr>
          <a:xfrm>
            <a:off x="478303" y="751344"/>
            <a:ext cx="1086025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dallua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udhëheqës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organizator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mëdha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popullore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antiosmane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viteve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1910-1912.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Ballkanike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1912, u vu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çetave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armatosura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vullnetare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trojeve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pushtuesve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serbë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përkrah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Ismail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perfaqesues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Kosoves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Ushtrisë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1913,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Londër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protestoi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vendimit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Mëdha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copëtimin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1916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shovinistët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malazezë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Podgoricë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bijtë,nipërit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luftëtarë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Varrimi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Podgoricë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25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shtator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rivarros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Boletin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Millovan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Gjillas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Drejtësi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1958,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shkruan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respekt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qoftë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njeri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duhet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vdesë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binte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ashtu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siç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kishte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rënë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Boletini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kujtoftë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jetë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dëgjuar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73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9D557-4850-46BB-A34A-CDD030AF25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858" y="370936"/>
            <a:ext cx="10241280" cy="47876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B27745-9CDE-4C64-AFF6-8908AFFF1F1C}"/>
              </a:ext>
            </a:extLst>
          </p:cNvPr>
          <p:cNvSpPr/>
          <p:nvPr/>
        </p:nvSpPr>
        <p:spPr>
          <a:xfrm>
            <a:off x="689317" y="5513075"/>
            <a:ext cx="10466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ngrit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hakin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Shqipnis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lypi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shpërblime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jam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asht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Shqypnia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</a:p>
        </p:txBody>
      </p:sp>
    </p:spTree>
    <p:extLst>
      <p:ext uri="{BB962C8B-B14F-4D97-AF65-F5344CB8AC3E}">
        <p14:creationId xmlns:p14="http://schemas.microsoft.com/office/powerpoint/2010/main" val="2762218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86767E-722B-4198-8599-10B9F9025A78}"/>
              </a:ext>
            </a:extLst>
          </p:cNvPr>
          <p:cNvSpPr/>
          <p:nvPr/>
        </p:nvSpPr>
        <p:spPr>
          <a:xfrm>
            <a:off x="4487594" y="652149"/>
            <a:ext cx="71962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Luigj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Gurakuqi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(1879-1925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veprimtar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çështjes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kombëtare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hartues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nënshkrues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Deklaratës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Pavarsisë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poet,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arsimtar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tekstolog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gjuhëtar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diplomat,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deputet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vjeç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shoqërisë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Bashkimi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Doçit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Kongresin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Manastirit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zgjodh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nënkryetar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anëtar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komisionit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njësimin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alfabetit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Fishtën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përfaqësues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Bashkimi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"-t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1909 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emërua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Normales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hap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Elbasan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I.Qemalin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hartoi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Memorandumin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Greçës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zhvilloi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veprimtari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dendur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organizimin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Shoqëroi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I.Qemalin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mbledhjen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Bukureshtit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Përkohshme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Vlorës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zgjodh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Ministër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Arsimit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vendosi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arsimimin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detyruar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djem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vajza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ECCB1-3DAB-456B-872B-2A213A2D03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245" y="501510"/>
            <a:ext cx="3999605" cy="50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30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F63CFD-FD73-4F17-88BB-07E91BD268C0}"/>
              </a:ext>
            </a:extLst>
          </p:cNvPr>
          <p:cNvSpPr/>
          <p:nvPr/>
        </p:nvSpPr>
        <p:spPr>
          <a:xfrm>
            <a:off x="4698609" y="534572"/>
            <a:ext cx="69775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Konferencën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Londrës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1913, me Ismail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Qemalin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Isa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Boletinin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Luftën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Botërore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internohet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Podgoricë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korriku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1915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janar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1916.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1921-1924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zgjodh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deputet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Shkodrës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Këshillin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Kombëtar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mbrojti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gjendjen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viseve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shqiptare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Kosovës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vuanin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shtypjen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Mbretërisë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Serbo-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Kroato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Sllovene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Imazh i ngjashÃ«m">
            <a:extLst>
              <a:ext uri="{FF2B5EF4-FFF2-40B4-BE49-F238E27FC236}">
                <a16:creationId xmlns:a16="http://schemas.microsoft.com/office/drawing/2014/main" id="{03D78885-ACF2-4C29-8DA7-A8675E27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06" y="396919"/>
            <a:ext cx="4273359" cy="313407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F09B31-002F-455A-BCB8-0A82E8670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732" y="3243589"/>
            <a:ext cx="5289452" cy="3333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43DD79-9A43-4119-9E3A-E8B2184C7147}"/>
              </a:ext>
            </a:extLst>
          </p:cNvPr>
          <p:cNvSpPr/>
          <p:nvPr/>
        </p:nvSpPr>
        <p:spPr>
          <a:xfrm>
            <a:off x="270506" y="3967090"/>
            <a:ext cx="58254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qeverinë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Noli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emërua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ministër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Financave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Mori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Konferencën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Gjenevës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krahas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Nolit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1924.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1957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eshtrat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rivarrosën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Shqipëri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Regjimi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komunist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titullin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Hero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Popullit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7916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F26C7C-C016-4C4A-A45A-AB572ACD340F}"/>
              </a:ext>
            </a:extLst>
          </p:cNvPr>
          <p:cNvSpPr/>
          <p:nvPr/>
        </p:nvSpPr>
        <p:spPr>
          <a:xfrm>
            <a:off x="4192172" y="735900"/>
            <a:ext cx="76346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Hasan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Prishtina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(1873 -1933)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nëpunës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deputet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aktivist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autonominë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pavarësinë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shqiptare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ministër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deputet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shtetit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1908-1912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zgjodh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deputet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Parlamentin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osman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vilajetit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Kosovës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përdori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tribunë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mbrojtjen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drejtave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kombëtare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shqiptarëve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Nga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janari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vitit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1912 ai do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mbajë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mbledhje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fshehta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me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figura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shquara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lagjen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Taksim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Stambollit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vendosin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organizimin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Kryengritjes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Armatosur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Shqipëri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1913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ngarkua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I.Qemali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detyrën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Ministrit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Bujqësisë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Punëve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Emërohet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ministër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kabinetin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Turhan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pashë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Përmetit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kohën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Princ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Vidit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Rezultate imazhesh pÃ«r hasan prishtina">
            <a:extLst>
              <a:ext uri="{FF2B5EF4-FFF2-40B4-BE49-F238E27FC236}">
                <a16:creationId xmlns:a16="http://schemas.microsoft.com/office/drawing/2014/main" id="{1FC5B06F-7F2B-4EBB-BB5A-2695421D5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85" y="595223"/>
            <a:ext cx="3657599" cy="4795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158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6C30A9-3203-403E-ACAD-69773D524C0B}"/>
              </a:ext>
            </a:extLst>
          </p:cNvPr>
          <p:cNvSpPr/>
          <p:nvPr/>
        </p:nvSpPr>
        <p:spPr>
          <a:xfrm>
            <a:off x="6262777" y="724619"/>
            <a:ext cx="546052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Mori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aktive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përgatitjen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organizimin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Kongresit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Lushnjes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1920.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prill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vitit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1921 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zgjodh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deputet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Dibrës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parlamentin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shtator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vitit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1924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krye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delegacionit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komitetit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Mbrojtja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Kombëtare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Kosovës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shkoi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me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F.Nolin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L.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Gurakuqin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B.Currin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Kombeve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Gjenevë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protestoi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kundër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barbarizmave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popullsinë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shqiptare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qarqeve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shoviniste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serbe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Kosovë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6" descr="Rezultate imazhesh pÃ«r hasan prishtina">
            <a:extLst>
              <a:ext uri="{FF2B5EF4-FFF2-40B4-BE49-F238E27FC236}">
                <a16:creationId xmlns:a16="http://schemas.microsoft.com/office/drawing/2014/main" id="{E21E9983-80BB-4A29-9D3E-D686547E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40" y="414068"/>
            <a:ext cx="5831456" cy="403716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DC2F30-76A3-4353-9016-2D5A0870FFCA}"/>
              </a:ext>
            </a:extLst>
          </p:cNvPr>
          <p:cNvSpPr/>
          <p:nvPr/>
        </p:nvSpPr>
        <p:spPr>
          <a:xfrm>
            <a:off x="552091" y="4697132"/>
            <a:ext cx="114213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Me 4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maj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2014,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Presidenti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Republikës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Shqipërisë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Bujar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Nishani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vlerësoi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vdekjes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me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Dekoratën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Flamurit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Kombëtar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23683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A8F6D-F512-443A-A8E8-F36B2D6E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7" y="787156"/>
            <a:ext cx="11072446" cy="274383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Bibliografia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Teksti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Historia 9.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 e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Popullit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vell.2,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Botimet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Toena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Tirane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2002.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Ismail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Qemali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Kujtime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Botime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Toena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Tirane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Valentina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Duka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Histori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SHBLU,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Tirane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2007.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5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7BFCA-9F70-4834-906A-4FED1A6F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5" y="365126"/>
            <a:ext cx="10594145" cy="957238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Kryengritja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Kosovës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5D2F43-C0A6-484E-A802-80B68D333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655" y="1373659"/>
            <a:ext cx="4515730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6BD929-E69A-4E90-AF0B-F3E2969F9BF5}"/>
              </a:ext>
            </a:extLst>
          </p:cNvPr>
          <p:cNvSpPr/>
          <p:nvPr/>
        </p:nvSpPr>
        <p:spPr>
          <a:xfrm>
            <a:off x="5486399" y="1373658"/>
            <a:ext cx="6199163" cy="36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ndjekur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xhonturqit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shpërtheu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Kosovë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pranverë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1910.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Kjo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kryengritje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shtri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Rrafshin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Dukagjinit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betejat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rëndësishme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ishte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Beteja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Kaçanikut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drejtuar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Idriz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Seferi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Grykës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Cerralevës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drejtimin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Boletinit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Kjo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kryengritje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shtyp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forcat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Shefqet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Turgut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pashës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9396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F0FCA-682D-4FAC-BA38-253EAA68FBA5}"/>
              </a:ext>
            </a:extLst>
          </p:cNvPr>
          <p:cNvSpPr/>
          <p:nvPr/>
        </p:nvSpPr>
        <p:spPr>
          <a:xfrm>
            <a:off x="4220308" y="618978"/>
            <a:ext cx="756372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KRYENGRITJA NË MALËSINË E MBISHKODRËS (1911)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mars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malësorët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udhëhequr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Gjek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Marash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Gjeloshi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veprimet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armatosura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sulmuan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fortifikatën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kufitare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Rapshës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Malësinë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Shefqet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Turgut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pashës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goditën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kryengritëse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Deçan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vendosi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Tuz-Kastrat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shtrirjen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Kosovë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qershor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Greçë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mblodh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Kuvendi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krerëve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28DB2-68BE-4F54-98F5-2C893FC1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4" y="618978"/>
            <a:ext cx="3643532" cy="5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4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E6C1EC-DC45-4844-942A-3739E9709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5" y="506437"/>
            <a:ext cx="10058400" cy="63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7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79E2-168B-4A88-BB52-4FCF4E57C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Memorandumi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Greçës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C70D6-2557-4E01-991B-E1CCA10D9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729" y="1533378"/>
            <a:ext cx="6838071" cy="464358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qershor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Greçë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Ky memorandum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përmbante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njihet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Libri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Kuq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formulua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I.Qemali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Luigj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Gurakuqi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Kërkesat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Njohja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kombësisë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vilajeteve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Vendosja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administrate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financiare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gjyqësore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xhandarmërisë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policisë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85ACA-3C86-4132-9FE6-395032DA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1533378"/>
            <a:ext cx="3691750" cy="43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29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F2527-E5A3-4C0D-931F-A8D988F1E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562707"/>
            <a:ext cx="10819228" cy="5614255"/>
          </a:xfrm>
        </p:spPr>
        <p:txBody>
          <a:bodyPr/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Qeveria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xhonturke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Greçës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 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hynte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bisedime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zhvilluan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Podgoricë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gusht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1911.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xhonturke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memorandumit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vetëm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Kryengritësit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lëshime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vazhdonin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qëndresën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armatosur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përballë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forcave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fuqishme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kryengritje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rëndësi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parashtroi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mbarë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Lëvizjes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xhonturke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bëjnë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lëshime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2194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3684</Words>
  <Application>Microsoft Office PowerPoint</Application>
  <PresentationFormat>Widescreen</PresentationFormat>
  <Paragraphs>305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Rezultatet e të nxënit të kompetencave të fushës sipas temës mesimore: </vt:lpstr>
      <vt:lpstr>Faktorët që ndikuan në pavarësinë e Shqipërisë. </vt:lpstr>
      <vt:lpstr>PowerPoint Presentation</vt:lpstr>
      <vt:lpstr>Kryengritja e Kosovës</vt:lpstr>
      <vt:lpstr>PowerPoint Presentation</vt:lpstr>
      <vt:lpstr>PowerPoint Presentation</vt:lpstr>
      <vt:lpstr>Memorandumi i Greçës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Lufta e Parë Ballkanike dhe qëndrimi i shqiptarëve.</vt:lpstr>
      <vt:lpstr>PowerPoint Presentation</vt:lpstr>
      <vt:lpstr>PowerPoint Presentation</vt:lpstr>
      <vt:lpstr>PowerPoint Presentation</vt:lpstr>
      <vt:lpstr>PowerPoint Presentation</vt:lpstr>
      <vt:lpstr>Delegatët e Durrësit në Vlorë: </vt:lpstr>
      <vt:lpstr>Kuvendi Kombëtar i Vlorës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Përpjekjet e qeverisë për tejkalimin e gjendjes së vështirë </vt:lpstr>
      <vt:lpstr>PowerPoint Presentation</vt:lpstr>
      <vt:lpstr> Rënia e qeverisë së Ismail Qemalit </vt:lpstr>
      <vt:lpstr>Pse në Gadishullin Ballkanik, Shqipëria ishte e fundit që shpalli pavarësinë?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Bibliografia   1. Teksti, Historia 9. 2. Historia e Popullit Shqiptar vell.2, Botimet Toena, Tirane 2002. 3. Ismail Qemali, Kujtime, Botime Toena, Tirane 2009. 4. Valentina Duka, Histori e Shqipërisë, SHBLU, Tirane 2007.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Faktorët që ndikuan në pavarësine e Shqipërisë. </dc:title>
  <dc:creator>Aida</dc:creator>
  <cp:lastModifiedBy>Aida</cp:lastModifiedBy>
  <cp:revision>114</cp:revision>
  <dcterms:created xsi:type="dcterms:W3CDTF">2018-11-16T20:55:55Z</dcterms:created>
  <dcterms:modified xsi:type="dcterms:W3CDTF">2020-02-04T21:27:53Z</dcterms:modified>
</cp:coreProperties>
</file>